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2" r:id="rId4"/>
    <p:sldId id="263" r:id="rId5"/>
    <p:sldId id="259" r:id="rId6"/>
    <p:sldId id="276" r:id="rId7"/>
    <p:sldId id="265" r:id="rId8"/>
    <p:sldId id="295" r:id="rId9"/>
    <p:sldId id="268" r:id="rId10"/>
    <p:sldId id="269" r:id="rId11"/>
    <p:sldId id="279" r:id="rId12"/>
    <p:sldId id="264" r:id="rId13"/>
    <p:sldId id="273" r:id="rId14"/>
    <p:sldId id="277" r:id="rId15"/>
    <p:sldId id="298" r:id="rId16"/>
    <p:sldId id="271" r:id="rId17"/>
    <p:sldId id="297" r:id="rId18"/>
    <p:sldId id="284" r:id="rId19"/>
    <p:sldId id="286" r:id="rId20"/>
    <p:sldId id="299" r:id="rId21"/>
    <p:sldId id="275" r:id="rId22"/>
    <p:sldId id="285" r:id="rId23"/>
    <p:sldId id="290" r:id="rId24"/>
    <p:sldId id="305" r:id="rId25"/>
    <p:sldId id="280" r:id="rId26"/>
    <p:sldId id="272" r:id="rId27"/>
    <p:sldId id="301" r:id="rId28"/>
    <p:sldId id="282" r:id="rId29"/>
    <p:sldId id="283" r:id="rId30"/>
    <p:sldId id="287" r:id="rId31"/>
    <p:sldId id="304" r:id="rId32"/>
    <p:sldId id="303" r:id="rId33"/>
    <p:sldId id="288" r:id="rId34"/>
    <p:sldId id="300" r:id="rId35"/>
    <p:sldId id="266" r:id="rId36"/>
    <p:sldId id="302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C0"/>
    <a:srgbClr val="009688"/>
    <a:srgbClr val="B0BEC5"/>
    <a:srgbClr val="FFAB91"/>
    <a:srgbClr val="FF7043"/>
    <a:srgbClr val="CDDC39"/>
    <a:srgbClr val="616161"/>
    <a:srgbClr val="9E9E9E"/>
    <a:srgbClr val="EF6C00"/>
    <a:srgbClr val="3F5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705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Money Spent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$500 </c:v>
                </c:pt>
                <c:pt idx="1">
                  <c:v>$1,000 </c:v>
                </c:pt>
                <c:pt idx="2">
                  <c:v>&lt; $500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33</c:v>
                </c:pt>
                <c:pt idx="2">
                  <c:v>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None</c:v>
                </c:pt>
                <c:pt idx="1">
                  <c:v>Pin</c:v>
                </c:pt>
                <c:pt idx="2">
                  <c:v>Password / Pattern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53</c:v>
                </c:pt>
                <c:pt idx="1">
                  <c:v>36</c:v>
                </c:pt>
                <c:pt idx="2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0.30528</cdr:x>
      <cdr:y>0.09848</cdr:y>
    </cdr:from>
    <cdr:to>
      <cdr:x>0.51485</cdr:x>
      <cdr:y>0.26573</cdr:y>
    </cdr:to>
    <cdr:sp macro="" textlink="">
      <cdr:nvSpPr>
        <cdr:cNvPr id="2" name="TextBox 10"/>
        <cdr:cNvSpPr txBox="1"/>
      </cdr:nvSpPr>
      <cdr:spPr>
        <a:xfrm xmlns:a="http://schemas.openxmlformats.org/drawingml/2006/main">
          <a:off x="1769667" y="380594"/>
          <a:ext cx="1214883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 smtClean="0">
              <a:solidFill>
                <a:schemeClr val="bg1"/>
              </a:solidFill>
              <a:latin typeface="Roboto" pitchFamily="2" charset="0"/>
              <a:ea typeface="Roboto" pitchFamily="2" charset="0"/>
            </a:rPr>
            <a:t>Password</a:t>
          </a:r>
        </a:p>
        <a:p xmlns:a="http://schemas.openxmlformats.org/drawingml/2006/main">
          <a:pPr algn="ctr"/>
          <a:r>
            <a:rPr lang="en-US" dirty="0" smtClean="0">
              <a:solidFill>
                <a:schemeClr val="bg1"/>
              </a:solidFill>
              <a:latin typeface="Roboto" pitchFamily="2" charset="0"/>
              <a:ea typeface="Roboto" pitchFamily="2" charset="0"/>
            </a:rPr>
            <a:t>Pattern</a:t>
          </a:r>
          <a:endParaRPr lang="en-US" dirty="0">
            <a:solidFill>
              <a:schemeClr val="bg1"/>
            </a:solidFill>
            <a:latin typeface="Roboto" pitchFamily="2" charset="0"/>
            <a:ea typeface="Roboto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0AD33-43A1-4593-BAFD-F1857EF7DBF9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9365-ACA8-4CC5-86D1-B80690BE3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71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</a:p>
          <a:p>
            <a:r>
              <a:rPr lang="en-US" dirty="0" smtClean="0"/>
              <a:t>Self Introductions</a:t>
            </a:r>
          </a:p>
          <a:p>
            <a:r>
              <a:rPr lang="en-US" dirty="0" smtClean="0"/>
              <a:t>Our project is Smart Lock Screen for Android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30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define</a:t>
            </a:r>
            <a:r>
              <a:rPr lang="en-US" baseline="0" dirty="0" smtClean="0"/>
              <a:t> an environment?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50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Fused location:</a:t>
            </a:r>
          </a:p>
          <a:p>
            <a:r>
              <a:rPr lang="en-US" dirty="0" smtClean="0"/>
              <a:t>	- Fast</a:t>
            </a:r>
          </a:p>
          <a:p>
            <a:r>
              <a:rPr lang="en-US" dirty="0" smtClean="0"/>
              <a:t>	- Saves battery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07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4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564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11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19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19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6365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WonderHowTo</a:t>
            </a:r>
            <a:r>
              <a:rPr lang="en-US" baseline="0" dirty="0" smtClean="0"/>
              <a:t> featured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1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53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Smartphones – popular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Lot of personal data</a:t>
            </a:r>
          </a:p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Adding high portability creates privacy issues</a:t>
            </a: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476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357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Environment actions are indicative,</a:t>
            </a:r>
            <a:r>
              <a:rPr lang="en-US" baseline="0" dirty="0" smtClean="0"/>
              <a:t> many types of actions are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64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9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 that phones</a:t>
            </a:r>
            <a:r>
              <a:rPr lang="en-US" baseline="0" dirty="0" smtClean="0"/>
              <a:t> contain important data</a:t>
            </a:r>
          </a:p>
          <a:p>
            <a:r>
              <a:rPr lang="en-US" baseline="0" dirty="0" smtClean="0"/>
              <a:t>But people not ready to put high security in phones. Why?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Theft is not the only scenario. Many privacy compromising scenarios like sharing phone with others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1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amount of interaction with phones – high security makes it cumbersome and inconvenient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Clearly there is a trade-off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87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75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 sz="3600" b="0" i="0" u="none" strike="noStrike" cap="none" baseline="0" dirty="0" smtClean="0">
                <a:latin typeface="Arial"/>
                <a:ea typeface="Arial"/>
                <a:cs typeface="Arial"/>
                <a:sym typeface="Arial"/>
              </a:rPr>
              <a:t>Three main components</a:t>
            </a:r>
            <a:endParaRPr lang="en" sz="3600" b="0" i="0" u="none" strike="noStrike" cap="none" baseline="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91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not present in a single</a:t>
            </a:r>
            <a:r>
              <a:rPr lang="en-US" baseline="0" dirty="0" smtClean="0"/>
              <a:t> context.</a:t>
            </a:r>
          </a:p>
          <a:p>
            <a:r>
              <a:rPr lang="en-US" baseline="0" dirty="0" smtClean="0"/>
              <a:t>Security preferences vary.</a:t>
            </a:r>
          </a:p>
          <a:p>
            <a:r>
              <a:rPr lang="en-US" baseline="0" dirty="0" smtClean="0"/>
              <a:t>Make the phone context-aware.</a:t>
            </a:r>
          </a:p>
          <a:p>
            <a:r>
              <a:rPr lang="en-US" baseline="0" dirty="0" smtClean="0"/>
              <a:t>Provide a mechanism for the user to make the </a:t>
            </a:r>
            <a:r>
              <a:rPr lang="en-US" baseline="0" dirty="0" smtClean="0"/>
              <a:t>phone understand </a:t>
            </a:r>
            <a:r>
              <a:rPr lang="en-US" baseline="0" dirty="0" smtClean="0"/>
              <a:t>his contexts and corresponding security preferences.</a:t>
            </a:r>
          </a:p>
          <a:p>
            <a:r>
              <a:rPr lang="en-US" dirty="0" smtClean="0"/>
              <a:t>The phone automatically detects</a:t>
            </a:r>
            <a:r>
              <a:rPr lang="en-US" baseline="0" dirty="0" smtClean="0"/>
              <a:t> the context changes continuously.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44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Vary</a:t>
            </a:r>
            <a:r>
              <a:rPr lang="en-US" baseline="0" dirty="0" smtClean="0"/>
              <a:t> the security level of the phone depending on the context as defined by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9365-ACA8-4CC5-86D1-B80690BE33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0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2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rgbClr val="26C6DA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018753" y="508471"/>
            <a:ext cx="10154399" cy="5333199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400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0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1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34815-0F89-4975-A7FB-A0F6F2B7AFF5}" type="datetimeFigureOut">
              <a:rPr lang="en-US" smtClean="0"/>
              <a:t>12/1/2014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1E856-5C0B-41EE-AA2F-134D71E9B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6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31" Type="http://schemas.openxmlformats.org/officeDocument/2006/relationships/image" Target="../media/image45.jpeg"/><Relationship Id="rId4" Type="http://schemas.openxmlformats.org/officeDocument/2006/relationships/image" Target="../media/image18.wmf"/><Relationship Id="rId9" Type="http://schemas.openxmlformats.org/officeDocument/2006/relationships/image" Target="../media/image23.jpe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449632/How-check-phone-The-average-person-does-110-times-DAY-6-seconds-evening.html" TargetMode="External"/><Relationship Id="rId2" Type="http://schemas.openxmlformats.org/officeDocument/2006/relationships/hyperlink" Target="http://www.analysysmason.com/About-Us/News/Insight/consumers-smartphone-usage-May2014-RDMV0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usinessinsider.in/People-Are-Willing-To-Go-To-Extreme-Lengths-To-Retrieve-Their-Stolen-Smartphones/articleshow/34790154.cm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forum.xda-developers.com/android/apps-games/app-smartlockscreen-android-enjoy-t2919989" TargetMode="External"/><Relationship Id="rId2" Type="http://schemas.openxmlformats.org/officeDocument/2006/relationships/hyperlink" Target="http://www.consumerreports.org/cro/news/2014/04/smart-phone-thefts-rose-to-3-1-million-last-year/index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eveloper.android.com/guide/topics/sensors/sensors_overview.html%2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91"/>
          <p:cNvSpPr txBox="1">
            <a:spLocks/>
          </p:cNvSpPr>
          <p:nvPr/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SzPct val="25000"/>
            </a:pPr>
            <a:r>
              <a:rPr lang="en" sz="54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 Lock Screen for Android</a:t>
            </a:r>
            <a:endParaRPr lang="en" sz="5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8752" y="4398301"/>
            <a:ext cx="616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Aravind Sagar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V Priyan</a:t>
            </a:r>
          </a:p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Dr. </a:t>
            </a:r>
            <a:r>
              <a:rPr lang="en-US" dirty="0" err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Gourinath</a:t>
            </a:r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Banda (Guide)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9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03275" y="419100"/>
            <a:ext cx="3137721" cy="2648982"/>
            <a:chOff x="803275" y="419100"/>
            <a:chExt cx="3137721" cy="26489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75" y="419100"/>
              <a:ext cx="3137721" cy="22796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32111" y="2698750"/>
              <a:ext cx="2280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High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88597" y="241300"/>
            <a:ext cx="3901406" cy="3214648"/>
            <a:chOff x="7688597" y="241300"/>
            <a:chExt cx="3901406" cy="3214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597" y="241300"/>
              <a:ext cx="3901406" cy="2819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36211" y="3086616"/>
              <a:ext cx="2230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Low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76610" y="4083532"/>
            <a:ext cx="2640723" cy="2680867"/>
            <a:chOff x="4761399" y="3441700"/>
            <a:chExt cx="2640723" cy="2680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546" y="3441700"/>
              <a:ext cx="1887754" cy="23115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61399" y="5753235"/>
              <a:ext cx="2640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Medium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044008" y="1825568"/>
            <a:ext cx="2103984" cy="21095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Environment</a:t>
            </a:r>
            <a:endParaRPr lang="en-US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910" y="67917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3" name="Straight Connector 32"/>
          <p:cNvCxnSpPr>
            <a:stCxn id="20" idx="0"/>
          </p:cNvCxnSpPr>
          <p:nvPr/>
        </p:nvCxnSpPr>
        <p:spPr>
          <a:xfrm flipH="1" flipV="1">
            <a:off x="6078332" y="0"/>
            <a:ext cx="17668" cy="182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3"/>
          </p:cNvCxnSpPr>
          <p:nvPr/>
        </p:nvCxnSpPr>
        <p:spPr>
          <a:xfrm flipH="1">
            <a:off x="2103120" y="3626197"/>
            <a:ext cx="3249009" cy="32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5"/>
          </p:cNvCxnSpPr>
          <p:nvPr/>
        </p:nvCxnSpPr>
        <p:spPr>
          <a:xfrm>
            <a:off x="6839871" y="3626197"/>
            <a:ext cx="3319895" cy="32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03275" y="419100"/>
            <a:ext cx="3137721" cy="2648982"/>
            <a:chOff x="803275" y="419100"/>
            <a:chExt cx="3137721" cy="26489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275" y="419100"/>
              <a:ext cx="3137721" cy="22796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32111" y="2698750"/>
              <a:ext cx="2280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High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88597" y="241300"/>
            <a:ext cx="3901406" cy="3214648"/>
            <a:chOff x="7688597" y="241300"/>
            <a:chExt cx="3901406" cy="3214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597" y="241300"/>
              <a:ext cx="3901406" cy="2819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636211" y="3086616"/>
              <a:ext cx="22303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Low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76610" y="4083532"/>
            <a:ext cx="2640723" cy="2680867"/>
            <a:chOff x="4761399" y="3441700"/>
            <a:chExt cx="2640723" cy="26808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546" y="3441700"/>
              <a:ext cx="1887754" cy="231153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761399" y="5753235"/>
              <a:ext cx="2640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 Level : Medium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044008" y="1825568"/>
            <a:ext cx="2103984" cy="21095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Varying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Security</a:t>
            </a:r>
            <a:endParaRPr lang="en-US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0910" y="67917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3" name="Straight Connector 32"/>
          <p:cNvCxnSpPr>
            <a:stCxn id="20" idx="0"/>
          </p:cNvCxnSpPr>
          <p:nvPr/>
        </p:nvCxnSpPr>
        <p:spPr>
          <a:xfrm flipH="1" flipV="1">
            <a:off x="6078332" y="0"/>
            <a:ext cx="17668" cy="182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3"/>
          </p:cNvCxnSpPr>
          <p:nvPr/>
        </p:nvCxnSpPr>
        <p:spPr>
          <a:xfrm flipH="1">
            <a:off x="2103120" y="3626197"/>
            <a:ext cx="3249009" cy="32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0" idx="5"/>
          </p:cNvCxnSpPr>
          <p:nvPr/>
        </p:nvCxnSpPr>
        <p:spPr>
          <a:xfrm>
            <a:off x="6839871" y="3626197"/>
            <a:ext cx="3319895" cy="323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Alternate Process 15"/>
          <p:cNvSpPr/>
          <p:nvPr/>
        </p:nvSpPr>
        <p:spPr>
          <a:xfrm>
            <a:off x="670466" y="3843130"/>
            <a:ext cx="2676939" cy="4108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********A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167" y="4376637"/>
            <a:ext cx="284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Alpha-Numeric Password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2542" y="615898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Pattern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49640" y="3824395"/>
            <a:ext cx="15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Direct Unlock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8695744" y="4206813"/>
            <a:ext cx="2676939" cy="4108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30145" r="11181" b="25604"/>
          <a:stretch/>
        </p:blipFill>
        <p:spPr>
          <a:xfrm>
            <a:off x="4008865" y="5178919"/>
            <a:ext cx="1015047" cy="10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1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" pitchFamily="2" charset="0"/>
                <a:ea typeface="Roboto" pitchFamily="2" charset="0"/>
              </a:rPr>
              <a:t>Determining the User Context / Environment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17098" y="1811059"/>
            <a:ext cx="2944338" cy="2944338"/>
            <a:chOff x="975343" y="1753558"/>
            <a:chExt cx="2944338" cy="2944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43" y="1753558"/>
              <a:ext cx="2944338" cy="2944338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1234938" y="2013153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1436" y="2089277"/>
            <a:ext cx="2425148" cy="2425148"/>
            <a:chOff x="4131496" y="1923065"/>
            <a:chExt cx="2425148" cy="24251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271" y="2050217"/>
              <a:ext cx="2133598" cy="2133598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4131496" y="1923065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46179" y="2089277"/>
            <a:ext cx="2425148" cy="2425148"/>
            <a:chOff x="8623853" y="1612892"/>
            <a:chExt cx="2425148" cy="24251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613" y="1753558"/>
              <a:ext cx="2243628" cy="2243628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8623853" y="1612892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>
            <a:off x="100910" y="81169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7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Determining the User Context / Environment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17098" y="1811059"/>
            <a:ext cx="2944338" cy="2944338"/>
            <a:chOff x="975343" y="1753558"/>
            <a:chExt cx="2944338" cy="29443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43" y="1753558"/>
              <a:ext cx="2944338" cy="2944338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1234938" y="2013153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61436" y="2089277"/>
            <a:ext cx="2425148" cy="2425148"/>
            <a:chOff x="4131496" y="1923065"/>
            <a:chExt cx="2425148" cy="24251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271" y="2050217"/>
              <a:ext cx="2133598" cy="2133598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4131496" y="1923065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46179" y="2089277"/>
            <a:ext cx="2425148" cy="2425148"/>
            <a:chOff x="8623853" y="1612892"/>
            <a:chExt cx="2425148" cy="24251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613" y="1753558"/>
              <a:ext cx="2243628" cy="2243628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8623853" y="1612892"/>
              <a:ext cx="2425148" cy="2425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8750" flipV="1">
            <a:off x="8343955" y="966067"/>
            <a:ext cx="505103" cy="1289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16278" y="1099930"/>
            <a:ext cx="2635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Fused 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itchFamily="2" charset="0"/>
                <a:ea typeface="Roboto" pitchFamily="2" charset="0"/>
              </a:rPr>
              <a:t>GPS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itchFamily="2" charset="0"/>
                <a:ea typeface="Roboto" pitchFamily="2" charset="0"/>
              </a:rPr>
              <a:t>Wi-Fi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Roboto" pitchFamily="2" charset="0"/>
                <a:ea typeface="Roboto" pitchFamily="2" charset="0"/>
              </a:rPr>
              <a:t>Cellular Network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0910" y="81169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latin typeface="Roboto" pitchFamily="2" charset="0"/>
                <a:ea typeface="Roboto" pitchFamily="2" charset="0"/>
              </a:rPr>
              <a:t>Environment Creation</a:t>
            </a:r>
            <a:endParaRPr lang="en-US" sz="24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0910" y="81169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Striped Right Arrow 14"/>
          <p:cNvSpPr/>
          <p:nvPr/>
        </p:nvSpPr>
        <p:spPr>
          <a:xfrm>
            <a:off x="2458329" y="2647781"/>
            <a:ext cx="800002" cy="485133"/>
          </a:xfrm>
          <a:prstGeom prst="striped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Alternate Process 15"/>
          <p:cNvSpPr/>
          <p:nvPr/>
        </p:nvSpPr>
        <p:spPr>
          <a:xfrm>
            <a:off x="3481722" y="2420813"/>
            <a:ext cx="2084198" cy="949573"/>
          </a:xfrm>
          <a:prstGeom prst="flowChartAlternateProcess">
            <a:avLst/>
          </a:prstGeom>
          <a:solidFill>
            <a:srgbClr val="9C27B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Environment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9563255" y="1385276"/>
            <a:ext cx="2144668" cy="3020646"/>
            <a:chOff x="9563255" y="1385276"/>
            <a:chExt cx="2144668" cy="3020646"/>
          </a:xfrm>
        </p:grpSpPr>
        <p:sp>
          <p:nvSpPr>
            <p:cNvPr id="17" name="Rounded Rectangle 16"/>
            <p:cNvSpPr/>
            <p:nvPr/>
          </p:nvSpPr>
          <p:spPr>
            <a:xfrm>
              <a:off x="9563255" y="1385276"/>
              <a:ext cx="801169" cy="3020646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9672733" y="1584649"/>
              <a:ext cx="582211" cy="5822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9672733" y="2273632"/>
              <a:ext cx="582211" cy="5822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672732" y="2936769"/>
              <a:ext cx="582211" cy="582211"/>
              <a:chOff x="8049344" y="3546006"/>
              <a:chExt cx="582211" cy="582211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8049344" y="3546006"/>
                <a:ext cx="582211" cy="58221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287440" y="3784102"/>
                <a:ext cx="106017" cy="10601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9676952" y="3598459"/>
              <a:ext cx="582211" cy="5822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493039" y="1688715"/>
              <a:ext cx="1214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Password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93039" y="2383949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Pin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497391" y="3043207"/>
              <a:ext cx="94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Pattern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493039" y="3702465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None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35" name="Flowchart: Alternate Process 34"/>
          <p:cNvSpPr/>
          <p:nvPr/>
        </p:nvSpPr>
        <p:spPr>
          <a:xfrm>
            <a:off x="6324310" y="2427441"/>
            <a:ext cx="2084198" cy="949573"/>
          </a:xfrm>
          <a:prstGeom prst="flowChartAlternateProcess">
            <a:avLst/>
          </a:prstGeom>
          <a:solidFill>
            <a:srgbClr val="9C27B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Password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6" name="Striped Right Arrow 35"/>
          <p:cNvSpPr/>
          <p:nvPr/>
        </p:nvSpPr>
        <p:spPr>
          <a:xfrm rot="10800000">
            <a:off x="8610685" y="2647209"/>
            <a:ext cx="800002" cy="485133"/>
          </a:xfrm>
          <a:prstGeom prst="striped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-Right Arrow 36"/>
          <p:cNvSpPr/>
          <p:nvPr/>
        </p:nvSpPr>
        <p:spPr>
          <a:xfrm>
            <a:off x="5672561" y="2739973"/>
            <a:ext cx="549673" cy="3429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98081" y="1709530"/>
            <a:ext cx="2127091" cy="2372140"/>
            <a:chOff x="198081" y="1709530"/>
            <a:chExt cx="2127091" cy="2372140"/>
          </a:xfrm>
        </p:grpSpPr>
        <p:grpSp>
          <p:nvGrpSpPr>
            <p:cNvPr id="4" name="Group 3"/>
            <p:cNvGrpSpPr/>
            <p:nvPr/>
          </p:nvGrpSpPr>
          <p:grpSpPr>
            <a:xfrm>
              <a:off x="1578562" y="1811059"/>
              <a:ext cx="706854" cy="706854"/>
              <a:chOff x="975343" y="1753558"/>
              <a:chExt cx="2944338" cy="294433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343" y="1753558"/>
                <a:ext cx="2944338" cy="2944338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1234938" y="2013153"/>
                <a:ext cx="2425148" cy="24251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613462" y="2535075"/>
              <a:ext cx="609634" cy="609634"/>
              <a:chOff x="4131496" y="1923065"/>
              <a:chExt cx="2425148" cy="242514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7271" y="2050217"/>
                <a:ext cx="2133598" cy="2133598"/>
              </a:xfrm>
              <a:prstGeom prst="rect">
                <a:avLst/>
              </a:prstGeom>
            </p:spPr>
          </p:pic>
          <p:sp>
            <p:nvSpPr>
              <p:cNvPr id="9" name="Oval 8"/>
              <p:cNvSpPr/>
              <p:nvPr/>
            </p:nvSpPr>
            <p:spPr>
              <a:xfrm>
                <a:off x="4131496" y="1923065"/>
                <a:ext cx="2425148" cy="24251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613462" y="3246976"/>
              <a:ext cx="600248" cy="600248"/>
              <a:chOff x="8623853" y="1612892"/>
              <a:chExt cx="2425148" cy="242514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14613" y="1753558"/>
                <a:ext cx="2243628" cy="2243628"/>
              </a:xfrm>
              <a:prstGeom prst="rect">
                <a:avLst/>
              </a:prstGeom>
            </p:spPr>
          </p:pic>
          <p:sp>
            <p:nvSpPr>
              <p:cNvPr id="12" name="Oval 11"/>
              <p:cNvSpPr/>
              <p:nvPr/>
            </p:nvSpPr>
            <p:spPr>
              <a:xfrm>
                <a:off x="8623853" y="1612892"/>
                <a:ext cx="2425148" cy="24251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1524003" y="1709530"/>
              <a:ext cx="801169" cy="237214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1349" y="1979820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Roboto" pitchFamily="2" charset="0"/>
                  <a:ea typeface="Roboto" pitchFamily="2" charset="0"/>
                </a:rPr>
                <a:t>Wi-Fi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8081" y="2650544"/>
              <a:ext cx="1192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Roboto" pitchFamily="2" charset="0"/>
                  <a:ea typeface="Roboto" pitchFamily="2" charset="0"/>
                </a:rPr>
                <a:t>Bluetooth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2275" y="3359289"/>
              <a:ext cx="1088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>
                  <a:latin typeface="Roboto" pitchFamily="2" charset="0"/>
                  <a:ea typeface="Roboto" pitchFamily="2" charset="0"/>
                </a:rPr>
                <a:t>Location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1349" y="4447041"/>
            <a:ext cx="232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The user defines the environment by selecting variables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78957" y="4451071"/>
            <a:ext cx="267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Then, allots a password for the environment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362454" y="2273632"/>
            <a:ext cx="5158695" cy="124534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App flow</a:t>
            </a:r>
          </a:p>
        </p:txBody>
      </p:sp>
      <p:sp>
        <p:nvSpPr>
          <p:cNvPr id="3" name="Oval 2"/>
          <p:cNvSpPr/>
          <p:nvPr/>
        </p:nvSpPr>
        <p:spPr>
          <a:xfrm>
            <a:off x="100910" y="81169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958300" y="857320"/>
            <a:ext cx="8046720" cy="1946076"/>
            <a:chOff x="1958300" y="857320"/>
            <a:chExt cx="8046720" cy="1946076"/>
          </a:xfrm>
        </p:grpSpPr>
        <p:sp>
          <p:nvSpPr>
            <p:cNvPr id="45" name="Rounded Rectangle 44"/>
            <p:cNvSpPr/>
            <p:nvPr/>
          </p:nvSpPr>
          <p:spPr>
            <a:xfrm>
              <a:off x="1958300" y="1199679"/>
              <a:ext cx="8046720" cy="1603717"/>
            </a:xfrm>
            <a:prstGeom prst="roundRect">
              <a:avLst>
                <a:gd name="adj" fmla="val 5604"/>
              </a:avLst>
            </a:prstGeom>
            <a:solidFill>
              <a:srgbClr val="B0BEC5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309992" y="1538014"/>
              <a:ext cx="1842868" cy="914711"/>
            </a:xfrm>
            <a:prstGeom prst="roundRect">
              <a:avLst>
                <a:gd name="adj" fmla="val 4731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Get Various Sensor Data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898447" y="1538015"/>
              <a:ext cx="1842868" cy="914711"/>
            </a:xfrm>
            <a:prstGeom prst="roundRect">
              <a:avLst>
                <a:gd name="adj" fmla="val 6223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Detect Context Based on sensor data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393113" y="1538016"/>
              <a:ext cx="2049194" cy="914710"/>
            </a:xfrm>
            <a:prstGeom prst="roundRect">
              <a:avLst>
                <a:gd name="adj" fmla="val 4731"/>
              </a:avLst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Change passphrase based on context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51" name="Straight Arrow Connector 50"/>
            <p:cNvCxnSpPr>
              <a:stCxn id="46" idx="3"/>
              <a:endCxn id="48" idx="1"/>
            </p:cNvCxnSpPr>
            <p:nvPr/>
          </p:nvCxnSpPr>
          <p:spPr>
            <a:xfrm>
              <a:off x="4152860" y="1995370"/>
              <a:ext cx="745587" cy="1"/>
            </a:xfrm>
            <a:prstGeom prst="straightConnector1">
              <a:avLst/>
            </a:prstGeom>
            <a:ln w="254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49" idx="1"/>
            </p:cNvCxnSpPr>
            <p:nvPr/>
          </p:nvCxnSpPr>
          <p:spPr>
            <a:xfrm>
              <a:off x="6741315" y="1995369"/>
              <a:ext cx="651798" cy="2"/>
            </a:xfrm>
            <a:prstGeom prst="straightConnector1">
              <a:avLst/>
            </a:prstGeom>
            <a:ln w="254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958300" y="857320"/>
              <a:ext cx="23134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Background Process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58300" y="2452726"/>
            <a:ext cx="8046721" cy="2592103"/>
            <a:chOff x="1958300" y="2452726"/>
            <a:chExt cx="8046721" cy="2592103"/>
          </a:xfrm>
        </p:grpSpPr>
        <p:grpSp>
          <p:nvGrpSpPr>
            <p:cNvPr id="67" name="Group 66"/>
            <p:cNvGrpSpPr/>
            <p:nvPr/>
          </p:nvGrpSpPr>
          <p:grpSpPr>
            <a:xfrm>
              <a:off x="1958300" y="3065977"/>
              <a:ext cx="8046721" cy="1978852"/>
              <a:chOff x="1958300" y="3065977"/>
              <a:chExt cx="8046721" cy="1978852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1958301" y="3065977"/>
                <a:ext cx="8046720" cy="1603717"/>
              </a:xfrm>
              <a:prstGeom prst="roundRect">
                <a:avLst>
                  <a:gd name="adj" fmla="val 5604"/>
                </a:avLst>
              </a:prstGeom>
              <a:solidFill>
                <a:srgbClr val="FFAB9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309992" y="3427034"/>
                <a:ext cx="1842868" cy="881604"/>
              </a:xfrm>
              <a:prstGeom prst="roundRect">
                <a:avLst>
                  <a:gd name="adj" fmla="val 8927"/>
                </a:avLst>
              </a:prstGeom>
              <a:solidFill>
                <a:srgbClr val="CDDC39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Roboto" pitchFamily="2" charset="0"/>
                    <a:ea typeface="Roboto" pitchFamily="2" charset="0"/>
                  </a:rPr>
                  <a:t>Phone Unlocked</a:t>
                </a:r>
                <a:endParaRPr lang="en-US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7366605" y="3427035"/>
                <a:ext cx="2049194" cy="881604"/>
              </a:xfrm>
              <a:prstGeom prst="roundRect">
                <a:avLst>
                  <a:gd name="adj" fmla="val 5831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Roboto" pitchFamily="2" charset="0"/>
                    <a:ea typeface="Roboto" pitchFamily="2" charset="0"/>
                  </a:rPr>
                  <a:t>Lock Screen</a:t>
                </a:r>
                <a:endParaRPr lang="en-US" dirty="0">
                  <a:latin typeface="Roboto" pitchFamily="2" charset="0"/>
                  <a:ea typeface="Roboto" pitchFamily="2" charset="0"/>
                </a:endParaRPr>
              </a:p>
            </p:txBody>
          </p:sp>
          <p:cxnSp>
            <p:nvCxnSpPr>
              <p:cNvPr id="54" name="Straight Arrow Connector 53"/>
              <p:cNvCxnSpPr>
                <a:stCxn id="50" idx="1"/>
                <a:endCxn id="57" idx="3"/>
              </p:cNvCxnSpPr>
              <p:nvPr/>
            </p:nvCxnSpPr>
            <p:spPr>
              <a:xfrm flipH="1">
                <a:off x="6803892" y="3867837"/>
                <a:ext cx="562713" cy="0"/>
              </a:xfrm>
              <a:prstGeom prst="straightConnector1">
                <a:avLst/>
              </a:prstGeom>
              <a:ln w="25400"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1958300" y="4675497"/>
                <a:ext cx="2274982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Roboto" pitchFamily="2" charset="0"/>
                    <a:ea typeface="Roboto" pitchFamily="2" charset="0"/>
                  </a:rPr>
                  <a:t>Foreground Process</a:t>
                </a:r>
                <a:endParaRPr lang="en-US" dirty="0">
                  <a:latin typeface="Roboto" pitchFamily="2" charset="0"/>
                  <a:ea typeface="Roboto" pitchFamily="2" charset="0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754698" y="3427035"/>
                <a:ext cx="2049194" cy="881604"/>
              </a:xfrm>
              <a:prstGeom prst="roundRect">
                <a:avLst>
                  <a:gd name="adj" fmla="val 4283"/>
                </a:avLst>
              </a:prstGeom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Roboto" pitchFamily="2" charset="0"/>
                    <a:ea typeface="Roboto" pitchFamily="2" charset="0"/>
                  </a:rPr>
                  <a:t>User enters correct Passphrase</a:t>
                </a:r>
                <a:endParaRPr lang="en-US" dirty="0">
                  <a:latin typeface="Roboto" pitchFamily="2" charset="0"/>
                  <a:ea typeface="Roboto" pitchFamily="2" charset="0"/>
                </a:endParaRPr>
              </a:p>
            </p:txBody>
          </p:sp>
          <p:cxnSp>
            <p:nvCxnSpPr>
              <p:cNvPr id="58" name="Straight Arrow Connector 57"/>
              <p:cNvCxnSpPr>
                <a:stCxn id="57" idx="1"/>
                <a:endCxn id="47" idx="3"/>
              </p:cNvCxnSpPr>
              <p:nvPr/>
            </p:nvCxnSpPr>
            <p:spPr>
              <a:xfrm flipH="1" flipV="1">
                <a:off x="4152860" y="3867836"/>
                <a:ext cx="601838" cy="1"/>
              </a:xfrm>
              <a:prstGeom prst="straightConnector1">
                <a:avLst/>
              </a:prstGeom>
              <a:ln w="25400">
                <a:tailEnd type="triangle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/>
            <p:cNvCxnSpPr>
              <a:stCxn id="49" idx="2"/>
              <a:endCxn id="50" idx="0"/>
            </p:cNvCxnSpPr>
            <p:nvPr/>
          </p:nvCxnSpPr>
          <p:spPr>
            <a:xfrm flipH="1">
              <a:off x="8391202" y="2452726"/>
              <a:ext cx="26508" cy="974309"/>
            </a:xfrm>
            <a:prstGeom prst="straightConnector1">
              <a:avLst/>
            </a:prstGeom>
            <a:ln w="25400"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276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00910" y="81169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2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Glance-able </a:t>
            </a:r>
            <a:r>
              <a:rPr lang="en-US" sz="24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notifications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 right from the lock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" t="3791" r="8838" b="2194"/>
          <a:stretch/>
        </p:blipFill>
        <p:spPr>
          <a:xfrm>
            <a:off x="4412975" y="662608"/>
            <a:ext cx="3114260" cy="4585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9" t="29051" r="42063" b="39577"/>
          <a:stretch/>
        </p:blipFill>
        <p:spPr>
          <a:xfrm>
            <a:off x="4890433" y="1166189"/>
            <a:ext cx="2187655" cy="1086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1" t="36764" r="44021" b="53326"/>
          <a:stretch/>
        </p:blipFill>
        <p:spPr>
          <a:xfrm>
            <a:off x="4723005" y="2449240"/>
            <a:ext cx="2522510" cy="59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1" t="36764" r="44021" b="53326"/>
          <a:stretch/>
        </p:blipFill>
        <p:spPr>
          <a:xfrm>
            <a:off x="4723005" y="3137106"/>
            <a:ext cx="2522510" cy="59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1" t="36764" r="44021" b="53326"/>
          <a:stretch/>
        </p:blipFill>
        <p:spPr>
          <a:xfrm>
            <a:off x="4715793" y="3824972"/>
            <a:ext cx="2522510" cy="591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69357" y="2323937"/>
            <a:ext cx="2867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Getting app notifications directly in the lock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8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00910" y="67917"/>
            <a:ext cx="702365" cy="702365"/>
          </a:xfrm>
          <a:prstGeom prst="ellipse">
            <a:avLst/>
          </a:prstGeom>
          <a:solidFill>
            <a:srgbClr val="FF0000"/>
          </a:solidFill>
          <a:effectLst>
            <a:outerShdw blurRad="50800" dist="50800" dir="21540000" sx="97000" sy="97000" algn="ctr" rotWithShape="0">
              <a:schemeClr val="bg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3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103121" y="2946735"/>
            <a:ext cx="3196000" cy="391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881360" y="2801192"/>
            <a:ext cx="3278406" cy="4056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299121" y="283236"/>
            <a:ext cx="1582239" cy="3132096"/>
            <a:chOff x="3511149" y="656474"/>
            <a:chExt cx="2465581" cy="472390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149" y="656474"/>
              <a:ext cx="2465581" cy="47239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433"/>
            <a:stretch/>
          </p:blipFill>
          <p:spPr>
            <a:xfrm>
              <a:off x="3700479" y="1217507"/>
              <a:ext cx="2086921" cy="1106287"/>
            </a:xfrm>
            <a:prstGeom prst="rect">
              <a:avLst/>
            </a:prstGeom>
          </p:spPr>
        </p:pic>
      </p:grpSp>
      <p:cxnSp>
        <p:nvCxnSpPr>
          <p:cNvPr id="33" name="Straight Connector 32"/>
          <p:cNvCxnSpPr>
            <a:stCxn id="24" idx="0"/>
          </p:cNvCxnSpPr>
          <p:nvPr/>
        </p:nvCxnSpPr>
        <p:spPr>
          <a:xfrm flipH="1" flipV="1">
            <a:off x="6078332" y="3"/>
            <a:ext cx="11909" cy="283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5483718" y="1592057"/>
            <a:ext cx="1145888" cy="1104789"/>
            <a:chOff x="1701980" y="1892003"/>
            <a:chExt cx="1511481" cy="1457269"/>
          </a:xfrm>
        </p:grpSpPr>
        <p:pic>
          <p:nvPicPr>
            <p:cNvPr id="91" name="Picture 4" descr="http://illpop.com/img_illust/food/cookware02_m1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980" y="1892003"/>
              <a:ext cx="488225" cy="40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http://images.all-free-download.com/images/graphiclarge/shopping_cart_clip_art_1669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593" y="2439389"/>
              <a:ext cx="442691" cy="359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8" descr="http://images.clipartpanda.com/phone-clip-art-molumen_phone_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9594" y="2951204"/>
              <a:ext cx="398068" cy="398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552" y="1929420"/>
              <a:ext cx="361942" cy="318037"/>
            </a:xfrm>
            <a:prstGeom prst="rect">
              <a:avLst/>
            </a:prstGeom>
          </p:spPr>
        </p:pic>
        <p:pic>
          <p:nvPicPr>
            <p:cNvPr id="95" name="Picture 2" descr="http://www.psdicons.net/wp-content/uploads/2013/07/whatsapp-psd-png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" t="3793" r="46134" b="4699"/>
            <a:stretch/>
          </p:blipFill>
          <p:spPr bwMode="auto">
            <a:xfrm>
              <a:off x="2296033" y="2381334"/>
              <a:ext cx="422538" cy="417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982" y="2979582"/>
              <a:ext cx="369689" cy="369689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973" y="1951169"/>
              <a:ext cx="357488" cy="27187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049" y="2395289"/>
              <a:ext cx="360412" cy="36041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658" y="2979510"/>
              <a:ext cx="361803" cy="361803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1510013" y="674751"/>
            <a:ext cx="1930790" cy="3505411"/>
            <a:chOff x="1510013" y="674751"/>
            <a:chExt cx="1930790" cy="3505411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0" t="8938" r="7169" b="11941"/>
            <a:stretch/>
          </p:blipFill>
          <p:spPr>
            <a:xfrm>
              <a:off x="1510013" y="674751"/>
              <a:ext cx="1930790" cy="350541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0875" y="767000"/>
              <a:ext cx="661665" cy="658010"/>
            </a:xfrm>
            <a:prstGeom prst="rect">
              <a:avLst/>
            </a:prstGeom>
          </p:spPr>
        </p:pic>
        <p:grpSp>
          <p:nvGrpSpPr>
            <p:cNvPr id="59" name="Group 58"/>
            <p:cNvGrpSpPr/>
            <p:nvPr/>
          </p:nvGrpSpPr>
          <p:grpSpPr>
            <a:xfrm>
              <a:off x="1701980" y="1892003"/>
              <a:ext cx="1511481" cy="1457269"/>
              <a:chOff x="1701980" y="1892003"/>
              <a:chExt cx="1511481" cy="1457269"/>
            </a:xfrm>
          </p:grpSpPr>
          <p:pic>
            <p:nvPicPr>
              <p:cNvPr id="1028" name="Picture 4" descr="http://illpop.com/img_illust/food/cookware02_m12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980" y="1892003"/>
                <a:ext cx="488225" cy="401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://images.all-free-download.com/images/graphiclarge/shopping_cart_clip_art_16696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3" y="2439389"/>
                <a:ext cx="442691" cy="359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://images.clipartpanda.com/phone-clip-art-molumen_phone_icon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4" y="2951204"/>
                <a:ext cx="398068" cy="398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552" y="1929420"/>
                <a:ext cx="361942" cy="318037"/>
              </a:xfrm>
              <a:prstGeom prst="rect">
                <a:avLst/>
              </a:prstGeom>
            </p:spPr>
          </p:pic>
          <p:pic>
            <p:nvPicPr>
              <p:cNvPr id="64" name="Picture 2" descr="http://www.psdicons.net/wp-content/uploads/2013/07/whatsapp-psd-png.jpg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0" t="3793" r="46134" b="4699"/>
              <a:stretch/>
            </p:blipFill>
            <p:spPr bwMode="auto">
              <a:xfrm>
                <a:off x="2296033" y="2381334"/>
                <a:ext cx="422538" cy="417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9982" y="2979582"/>
                <a:ext cx="369689" cy="369689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973" y="1951169"/>
                <a:ext cx="357488" cy="271875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049" y="2395289"/>
                <a:ext cx="360412" cy="36041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58" y="2979510"/>
                <a:ext cx="361803" cy="361803"/>
              </a:xfrm>
              <a:prstGeom prst="rect">
                <a:avLst/>
              </a:prstGeom>
            </p:spPr>
          </p:pic>
        </p:grpSp>
        <p:sp>
          <p:nvSpPr>
            <p:cNvPr id="60" name="Rectangle 59"/>
            <p:cNvSpPr/>
            <p:nvPr/>
          </p:nvSpPr>
          <p:spPr>
            <a:xfrm>
              <a:off x="2190658" y="1782492"/>
              <a:ext cx="1109570" cy="19433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993251" y="674750"/>
            <a:ext cx="1930790" cy="3505411"/>
            <a:chOff x="8993251" y="674750"/>
            <a:chExt cx="1930790" cy="3505411"/>
          </a:xfrm>
        </p:grpSpPr>
        <p:grpSp>
          <p:nvGrpSpPr>
            <p:cNvPr id="34" name="Group 33"/>
            <p:cNvGrpSpPr/>
            <p:nvPr/>
          </p:nvGrpSpPr>
          <p:grpSpPr>
            <a:xfrm>
              <a:off x="8993251" y="674750"/>
              <a:ext cx="1930790" cy="3505411"/>
              <a:chOff x="5512903" y="4028661"/>
              <a:chExt cx="1364975" cy="2478156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0" t="8938" r="7169" b="11941"/>
              <a:stretch/>
            </p:blipFill>
            <p:spPr>
              <a:xfrm>
                <a:off x="5512903" y="4028661"/>
                <a:ext cx="1364975" cy="247815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6772" y="4082528"/>
                <a:ext cx="451226" cy="449937"/>
              </a:xfrm>
              <a:prstGeom prst="rect">
                <a:avLst/>
              </a:prstGeom>
            </p:spPr>
          </p:pic>
        </p:grpSp>
        <p:grpSp>
          <p:nvGrpSpPr>
            <p:cNvPr id="80" name="Group 79"/>
            <p:cNvGrpSpPr/>
            <p:nvPr/>
          </p:nvGrpSpPr>
          <p:grpSpPr>
            <a:xfrm>
              <a:off x="9183403" y="1980244"/>
              <a:ext cx="1511481" cy="1457269"/>
              <a:chOff x="1701980" y="1892003"/>
              <a:chExt cx="1511481" cy="1457269"/>
            </a:xfrm>
          </p:grpSpPr>
          <p:pic>
            <p:nvPicPr>
              <p:cNvPr id="81" name="Picture 4" descr="http://illpop.com/img_illust/food/cookware02_m12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980" y="1892003"/>
                <a:ext cx="488225" cy="401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6" descr="http://images.all-free-download.com/images/graphiclarge/shopping_cart_clip_art_16696.jp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3" y="2439389"/>
                <a:ext cx="442691" cy="359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8" descr="http://images.clipartpanda.com/phone-clip-art-molumen_phone_icon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4" y="2951204"/>
                <a:ext cx="398068" cy="398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552" y="1929420"/>
                <a:ext cx="361942" cy="318037"/>
              </a:xfrm>
              <a:prstGeom prst="rect">
                <a:avLst/>
              </a:prstGeom>
            </p:spPr>
          </p:pic>
          <p:pic>
            <p:nvPicPr>
              <p:cNvPr id="85" name="Picture 2" descr="http://www.psdicons.net/wp-content/uploads/2013/07/whatsapp-psd-png.jpg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0" t="3793" r="46134" b="4699"/>
              <a:stretch/>
            </p:blipFill>
            <p:spPr bwMode="auto">
              <a:xfrm>
                <a:off x="2296033" y="2381334"/>
                <a:ext cx="422538" cy="417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9982" y="2979582"/>
                <a:ext cx="369689" cy="369689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973" y="1951169"/>
                <a:ext cx="357488" cy="271875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049" y="2395289"/>
                <a:ext cx="360412" cy="36041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58" y="2979510"/>
                <a:ext cx="361803" cy="361803"/>
              </a:xfrm>
              <a:prstGeom prst="rect">
                <a:avLst/>
              </a:prstGeom>
            </p:spPr>
          </p:pic>
        </p:grpSp>
        <p:sp>
          <p:nvSpPr>
            <p:cNvPr id="101" name="Rectangle 100"/>
            <p:cNvSpPr/>
            <p:nvPr/>
          </p:nvSpPr>
          <p:spPr>
            <a:xfrm>
              <a:off x="9166665" y="1795654"/>
              <a:ext cx="1042610" cy="19433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57256" y="3684268"/>
            <a:ext cx="1637102" cy="2972211"/>
            <a:chOff x="5357256" y="3684268"/>
            <a:chExt cx="1637102" cy="2972211"/>
          </a:xfrm>
        </p:grpSpPr>
        <p:grpSp>
          <p:nvGrpSpPr>
            <p:cNvPr id="29" name="Group 28"/>
            <p:cNvGrpSpPr/>
            <p:nvPr/>
          </p:nvGrpSpPr>
          <p:grpSpPr>
            <a:xfrm>
              <a:off x="5357256" y="3684268"/>
              <a:ext cx="1637102" cy="2972211"/>
              <a:chOff x="8499818" y="1148041"/>
              <a:chExt cx="1364975" cy="247815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0" t="8938" r="7169" b="11941"/>
              <a:stretch/>
            </p:blipFill>
            <p:spPr>
              <a:xfrm>
                <a:off x="8499818" y="1148041"/>
                <a:ext cx="1364975" cy="2478156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37" b="2003"/>
              <a:stretch/>
            </p:blipFill>
            <p:spPr>
              <a:xfrm>
                <a:off x="9380605" y="1182719"/>
                <a:ext cx="464745" cy="453576"/>
              </a:xfrm>
              <a:prstGeom prst="rect">
                <a:avLst/>
              </a:prstGeom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5458631" y="4728490"/>
              <a:ext cx="1373220" cy="1323967"/>
              <a:chOff x="1701980" y="1892003"/>
              <a:chExt cx="1511481" cy="1457269"/>
            </a:xfrm>
          </p:grpSpPr>
          <p:pic>
            <p:nvPicPr>
              <p:cNvPr id="71" name="Picture 4" descr="http://illpop.com/img_illust/food/cookware02_m12.png"/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980" y="1892003"/>
                <a:ext cx="488225" cy="401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6" descr="http://images.all-free-download.com/images/graphiclarge/shopping_cart_clip_art_16696.jpg"/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3" y="2439389"/>
                <a:ext cx="442691" cy="359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8" descr="http://images.clipartpanda.com/phone-clip-art-molumen_phone_icon.png"/>
              <p:cNvPicPr>
                <a:picLocks noChangeAspect="1" noChangeArrowheads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9594" y="2951204"/>
                <a:ext cx="398068" cy="398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7552" y="1929420"/>
                <a:ext cx="361942" cy="318037"/>
              </a:xfrm>
              <a:prstGeom prst="rect">
                <a:avLst/>
              </a:prstGeom>
            </p:spPr>
          </p:pic>
          <p:pic>
            <p:nvPicPr>
              <p:cNvPr id="75" name="Picture 2" descr="http://www.psdicons.net/wp-content/uploads/2013/07/whatsapp-psd-png.jpg"/>
              <p:cNvPicPr>
                <a:picLocks noChangeAspect="1" noChangeArrowheads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50" t="3793" r="46134" b="4699"/>
              <a:stretch/>
            </p:blipFill>
            <p:spPr bwMode="auto">
              <a:xfrm>
                <a:off x="2296033" y="2381334"/>
                <a:ext cx="422538" cy="417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9982" y="2979582"/>
                <a:ext cx="369689" cy="369689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5973" y="1951169"/>
                <a:ext cx="357488" cy="271875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3049" y="2395289"/>
                <a:ext cx="360412" cy="36041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58" y="2979510"/>
                <a:ext cx="361803" cy="361803"/>
              </a:xfrm>
              <a:prstGeom prst="rect">
                <a:avLst/>
              </a:prstGeom>
            </p:spPr>
          </p:pic>
        </p:grpSp>
        <p:sp>
          <p:nvSpPr>
            <p:cNvPr id="103" name="Rectangle 102"/>
            <p:cNvSpPr/>
            <p:nvPr/>
          </p:nvSpPr>
          <p:spPr>
            <a:xfrm>
              <a:off x="5426187" y="4417364"/>
              <a:ext cx="552117" cy="19433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14502" y="4390992"/>
              <a:ext cx="552117" cy="194336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692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 &amp; Implementation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8752" y="5113343"/>
            <a:ext cx="16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User Interface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752" y="478735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Back-end</a:t>
            </a:r>
            <a:endParaRPr lang="en-US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5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96" y="3294741"/>
            <a:ext cx="1932504" cy="2821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Platform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0229" y="1280167"/>
            <a:ext cx="41220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Android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Powerful SDK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Wide popularity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Open source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0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63178" y="3119511"/>
            <a:ext cx="5265644" cy="618978"/>
            <a:chOff x="3727940" y="2552114"/>
            <a:chExt cx="5265644" cy="6189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940" y="2552114"/>
              <a:ext cx="618978" cy="6189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81818" y="2599993"/>
              <a:ext cx="4811766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800" dirty="0" smtClean="0"/>
                <a:t>/aravindsagar/</a:t>
              </a:r>
              <a:r>
                <a:rPr lang="en-US" sz="2800" dirty="0" err="1" smtClean="0"/>
                <a:t>SmartLockScreen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31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892" y="2772339"/>
            <a:ext cx="3060021" cy="30600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Back-end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0229" y="682174"/>
            <a:ext cx="1046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SQLite database, with Content Provider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Broadcast listeners for sensor value changes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Central module – background ‘Service’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Admin module for background password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Notification Service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App lock service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UI Design 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1634" y="1391478"/>
            <a:ext cx="7819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Roboto" pitchFamily="2" charset="0"/>
                <a:ea typeface="Roboto" pitchFamily="2" charset="0"/>
              </a:rPr>
              <a:t>The User Interface follows Google’s Material Design specifications</a:t>
            </a:r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6278" y="2716696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with smooth animations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6968" y="3086028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and vibrant colors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Material desig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6" end="40629.99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8674" y="2374093"/>
            <a:ext cx="5064815" cy="284673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03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0" y="675865"/>
            <a:ext cx="2525159" cy="4489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80" y="675865"/>
            <a:ext cx="2525159" cy="4489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6" y="675865"/>
            <a:ext cx="2525159" cy="4489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6" y="675865"/>
            <a:ext cx="2525159" cy="44891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UI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23" y="675865"/>
            <a:ext cx="2525159" cy="44891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23" y="675865"/>
            <a:ext cx="2525158" cy="44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927859" y="3191441"/>
            <a:ext cx="88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5 Aug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104360" y="2572764"/>
            <a:ext cx="91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31 Aug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6627884" y="3061659"/>
            <a:ext cx="4051699" cy="20103"/>
          </a:xfrm>
          <a:prstGeom prst="line">
            <a:avLst/>
          </a:prstGeom>
          <a:ln w="53975">
            <a:solidFill>
              <a:srgbClr val="FFE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34724" y="3061659"/>
            <a:ext cx="5497980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977009" y="2369973"/>
            <a:ext cx="782727" cy="782727"/>
            <a:chOff x="83979" y="2302560"/>
            <a:chExt cx="942535" cy="942535"/>
          </a:xfrm>
        </p:grpSpPr>
        <p:sp>
          <p:nvSpPr>
            <p:cNvPr id="38" name="Oval 37"/>
            <p:cNvSpPr/>
            <p:nvPr/>
          </p:nvSpPr>
          <p:spPr>
            <a:xfrm>
              <a:off x="83979" y="2302560"/>
              <a:ext cx="942535" cy="942535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370033" y="2565650"/>
              <a:ext cx="482970" cy="41635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166168" y="2961877"/>
            <a:ext cx="782727" cy="782727"/>
            <a:chOff x="1515926" y="3015312"/>
            <a:chExt cx="942535" cy="942535"/>
          </a:xfrm>
        </p:grpSpPr>
        <p:sp>
          <p:nvSpPr>
            <p:cNvPr id="39" name="Oval 38"/>
            <p:cNvSpPr/>
            <p:nvPr/>
          </p:nvSpPr>
          <p:spPr>
            <a:xfrm>
              <a:off x="1515926" y="3015312"/>
              <a:ext cx="942535" cy="942535"/>
            </a:xfrm>
            <a:prstGeom prst="ellipse">
              <a:avLst/>
            </a:prstGeom>
            <a:solidFill>
              <a:srgbClr val="3F51B5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411" y="3160930"/>
              <a:ext cx="689564" cy="689564"/>
            </a:xfrm>
            <a:prstGeom prst="rect">
              <a:avLst/>
            </a:prstGeom>
          </p:spPr>
        </p:pic>
      </p:grpSp>
      <p:grpSp>
        <p:nvGrpSpPr>
          <p:cNvPr id="101" name="Group 100"/>
          <p:cNvGrpSpPr/>
          <p:nvPr/>
        </p:nvGrpSpPr>
        <p:grpSpPr>
          <a:xfrm>
            <a:off x="4898416" y="2977765"/>
            <a:ext cx="782727" cy="782727"/>
            <a:chOff x="4806010" y="3034444"/>
            <a:chExt cx="942535" cy="942535"/>
          </a:xfrm>
        </p:grpSpPr>
        <p:sp>
          <p:nvSpPr>
            <p:cNvPr id="60" name="Oval 59"/>
            <p:cNvSpPr/>
            <p:nvPr/>
          </p:nvSpPr>
          <p:spPr>
            <a:xfrm>
              <a:off x="4806010" y="3034444"/>
              <a:ext cx="942535" cy="942535"/>
            </a:xfrm>
            <a:prstGeom prst="ellipse">
              <a:avLst/>
            </a:prstGeom>
            <a:solidFill>
              <a:srgbClr val="3F51B5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75" t="5781" r="12097" b="6174"/>
            <a:stretch/>
          </p:blipFill>
          <p:spPr>
            <a:xfrm>
              <a:off x="5117055" y="3261078"/>
              <a:ext cx="327466" cy="510529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3428393" y="2369971"/>
            <a:ext cx="782727" cy="782727"/>
            <a:chOff x="3035856" y="2302558"/>
            <a:chExt cx="942535" cy="942535"/>
          </a:xfrm>
        </p:grpSpPr>
        <p:sp>
          <p:nvSpPr>
            <p:cNvPr id="88" name="Oval 87"/>
            <p:cNvSpPr/>
            <p:nvPr/>
          </p:nvSpPr>
          <p:spPr>
            <a:xfrm>
              <a:off x="3035856" y="2302558"/>
              <a:ext cx="942535" cy="942535"/>
            </a:xfrm>
            <a:prstGeom prst="ellipse">
              <a:avLst/>
            </a:prstGeom>
            <a:solidFill>
              <a:srgbClr val="3F51B5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951" y="2424574"/>
              <a:ext cx="753142" cy="753142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6245818" y="2355635"/>
            <a:ext cx="782727" cy="782727"/>
            <a:chOff x="6428508" y="2285295"/>
            <a:chExt cx="942535" cy="942535"/>
          </a:xfrm>
        </p:grpSpPr>
        <p:sp>
          <p:nvSpPr>
            <p:cNvPr id="61" name="Oval 60"/>
            <p:cNvSpPr/>
            <p:nvPr/>
          </p:nvSpPr>
          <p:spPr>
            <a:xfrm>
              <a:off x="6428508" y="2285295"/>
              <a:ext cx="942535" cy="942535"/>
            </a:xfrm>
            <a:prstGeom prst="ellipse">
              <a:avLst/>
            </a:prstGeom>
            <a:solidFill>
              <a:srgbClr val="3F51B5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262" y="2464123"/>
              <a:ext cx="441025" cy="643162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792957" y="3800753"/>
            <a:ext cx="9603489" cy="1430569"/>
            <a:chOff x="1792957" y="3800753"/>
            <a:chExt cx="9603489" cy="1430569"/>
          </a:xfrm>
        </p:grpSpPr>
        <p:sp>
          <p:nvSpPr>
            <p:cNvPr id="76" name="TextBox 75"/>
            <p:cNvSpPr txBox="1"/>
            <p:nvPr/>
          </p:nvSpPr>
          <p:spPr>
            <a:xfrm>
              <a:off x="1792957" y="4819226"/>
              <a:ext cx="152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DB Back End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2556667" y="3833049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4681137" y="4802809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Basic UI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5289778" y="3802633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6805259" y="4861990"/>
              <a:ext cx="2269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UI Material redesign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V="1">
              <a:off x="7940147" y="3817170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9627929" y="4835105"/>
              <a:ext cx="1768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User Profiles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 flipV="1">
              <a:off x="10512188" y="3800753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Progress Timeline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781636" y="2570087"/>
            <a:ext cx="100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11 Sept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484256" y="2556259"/>
            <a:ext cx="91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4 Oct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0039224" y="2556259"/>
            <a:ext cx="91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20 Nov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87878" y="3191441"/>
            <a:ext cx="88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6 Sept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108614" y="3189610"/>
            <a:ext cx="10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15 Sept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761910" y="3189610"/>
            <a:ext cx="88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26 Oct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7552400" y="2961875"/>
            <a:ext cx="782727" cy="782727"/>
            <a:chOff x="7552400" y="2961875"/>
            <a:chExt cx="782727" cy="782727"/>
          </a:xfrm>
        </p:grpSpPr>
        <p:sp>
          <p:nvSpPr>
            <p:cNvPr id="63" name="Oval 62"/>
            <p:cNvSpPr/>
            <p:nvPr/>
          </p:nvSpPr>
          <p:spPr>
            <a:xfrm>
              <a:off x="7552400" y="2961875"/>
              <a:ext cx="782727" cy="782727"/>
            </a:xfrm>
            <a:prstGeom prst="ellipse">
              <a:avLst/>
            </a:prstGeom>
            <a:solidFill>
              <a:srgbClr val="2199F3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723" y="3098602"/>
              <a:ext cx="412981" cy="52687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811060" y="2359011"/>
            <a:ext cx="782727" cy="782727"/>
            <a:chOff x="8811060" y="2359011"/>
            <a:chExt cx="782727" cy="782727"/>
          </a:xfrm>
        </p:grpSpPr>
        <p:sp>
          <p:nvSpPr>
            <p:cNvPr id="64" name="Oval 63"/>
            <p:cNvSpPr/>
            <p:nvPr/>
          </p:nvSpPr>
          <p:spPr>
            <a:xfrm>
              <a:off x="8811060" y="2359011"/>
              <a:ext cx="782727" cy="782727"/>
            </a:xfrm>
            <a:prstGeom prst="ellipse">
              <a:avLst/>
            </a:prstGeom>
            <a:solidFill>
              <a:srgbClr val="2199F3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127"/>
            <p:cNvSpPr/>
            <p:nvPr/>
          </p:nvSpPr>
          <p:spPr>
            <a:xfrm>
              <a:off x="8943158" y="2488571"/>
              <a:ext cx="530339" cy="457189"/>
            </a:xfrm>
            <a:prstGeom prst="triangle">
              <a:avLst/>
            </a:prstGeom>
            <a:solidFill>
              <a:schemeClr val="bg1"/>
            </a:solidFill>
            <a:ln cap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9085537" y="2608433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Roboto" pitchFamily="2" charset="0"/>
                  <a:ea typeface="Roboto" pitchFamily="2" charset="0"/>
                </a:rPr>
                <a:t>!</a:t>
              </a:r>
              <a:endParaRPr lang="en-US" b="1" dirty="0"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103752" y="2961875"/>
            <a:ext cx="782727" cy="782727"/>
            <a:chOff x="10103752" y="2961875"/>
            <a:chExt cx="782727" cy="782727"/>
          </a:xfrm>
        </p:grpSpPr>
        <p:sp>
          <p:nvSpPr>
            <p:cNvPr id="65" name="Oval 64"/>
            <p:cNvSpPr/>
            <p:nvPr/>
          </p:nvSpPr>
          <p:spPr>
            <a:xfrm>
              <a:off x="10103752" y="2961875"/>
              <a:ext cx="782727" cy="782727"/>
            </a:xfrm>
            <a:prstGeom prst="ellipse">
              <a:avLst/>
            </a:prstGeom>
            <a:solidFill>
              <a:srgbClr val="2199F3"/>
            </a:solidFill>
            <a:effectLst>
              <a:outerShdw blurRad="50800" dist="50800" dir="1260000" sx="76000" sy="76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377" y="3105166"/>
              <a:ext cx="559619" cy="475676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95555" y="873071"/>
            <a:ext cx="9604334" cy="1442945"/>
            <a:chOff x="795555" y="873071"/>
            <a:chExt cx="9604334" cy="1442945"/>
          </a:xfrm>
        </p:grpSpPr>
        <p:sp>
          <p:nvSpPr>
            <p:cNvPr id="67" name="TextBox 66"/>
            <p:cNvSpPr txBox="1"/>
            <p:nvPr/>
          </p:nvSpPr>
          <p:spPr>
            <a:xfrm>
              <a:off x="795555" y="944628"/>
              <a:ext cx="1242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Inception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1419262" y="1313960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528222" y="877516"/>
              <a:ext cx="2600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Environment Detection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3820524" y="1254300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5462618" y="873071"/>
              <a:ext cx="240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Lock-screen Overlay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 flipV="1">
              <a:off x="6647932" y="1248556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7998627" y="898181"/>
              <a:ext cx="2401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Notification Access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 flipV="1">
              <a:off x="9183941" y="1273666"/>
              <a:ext cx="0" cy="1002056"/>
            </a:xfrm>
            <a:prstGeom prst="line">
              <a:avLst/>
            </a:prstGeom>
            <a:ln w="476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124486" y="2203131"/>
            <a:ext cx="7217390" cy="3333938"/>
            <a:chOff x="124486" y="2203131"/>
            <a:chExt cx="7217390" cy="3333938"/>
          </a:xfrm>
        </p:grpSpPr>
        <p:sp>
          <p:nvSpPr>
            <p:cNvPr id="7" name="Rounded Rectangle 6"/>
            <p:cNvSpPr/>
            <p:nvPr/>
          </p:nvSpPr>
          <p:spPr>
            <a:xfrm>
              <a:off x="653191" y="2203131"/>
              <a:ext cx="6688685" cy="1693591"/>
            </a:xfrm>
            <a:prstGeom prst="roundRect">
              <a:avLst>
                <a:gd name="adj" fmla="val 5385"/>
              </a:avLst>
            </a:prstGeom>
            <a:solidFill>
              <a:schemeClr val="tx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46733" flipH="1" flipV="1">
              <a:off x="124486" y="3794228"/>
              <a:ext cx="636204" cy="16109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2232" y="5167737"/>
              <a:ext cx="1977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Roboto" pitchFamily="2" charset="0"/>
                  <a:ea typeface="Roboto" pitchFamily="2" charset="0"/>
                </a:rPr>
                <a:t>Original BTP plan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3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115" grpId="0"/>
      <p:bldP spid="116" grpId="0"/>
      <p:bldP spid="117" grpId="0"/>
      <p:bldP spid="118" grpId="0"/>
      <p:bldP spid="119" grpId="0"/>
      <p:bldP spid="1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786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Action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402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Possibility of faster access to phone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229" y="682174"/>
            <a:ext cx="1046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Scenario 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An Employee in a company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Office (30%) 	– 	Easy Pattern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Home (50%) 	– 	No Password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Others (20%) 	– 	Difficult Password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Without our app:	594 Seconds		(Using difficult password always)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With our app:		280 seconds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9263" y="5434000"/>
            <a:ext cx="367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Assuming 110 unlocks per day [2]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Possibility of faster access to phone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229" y="682174"/>
            <a:ext cx="10464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Scenario II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 Student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College (25%) 	– 	No Password (User always has phone with him)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Hostel (55%) 	– 	Easy Pattern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Others (20%) 	– 	Pin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Roboto" pitchFamily="2" charset="0"/>
              <a:ea typeface="Roboto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Without our app:	333 Seconds		(Using difficult password always)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With our app:		250 seconds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9263" y="5434000"/>
            <a:ext cx="367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Assuming 110 unlocks per day [2]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1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Google’s step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93631" y="324273"/>
            <a:ext cx="8604739" cy="1022365"/>
            <a:chOff x="1463040" y="324273"/>
            <a:chExt cx="8604739" cy="102236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3040" y="715822"/>
              <a:ext cx="8604739" cy="196948"/>
              <a:chOff x="1463040" y="1603717"/>
              <a:chExt cx="8604739" cy="19694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164037" y="1603717"/>
                <a:ext cx="196948" cy="196948"/>
              </a:xfrm>
              <a:prstGeom prst="ellipse">
                <a:avLst/>
              </a:prstGeom>
              <a:solidFill>
                <a:srgbClr val="2196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017434" y="1603717"/>
                <a:ext cx="196948" cy="196948"/>
              </a:xfrm>
              <a:prstGeom prst="ellipse">
                <a:avLst/>
              </a:prstGeom>
              <a:solidFill>
                <a:srgbClr val="2196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>
                <a:stCxn id="7" idx="6"/>
                <a:endCxn id="8" idx="2"/>
              </p:cNvCxnSpPr>
              <p:nvPr/>
            </p:nvCxnSpPr>
            <p:spPr>
              <a:xfrm>
                <a:off x="4360985" y="1702191"/>
                <a:ext cx="26564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7" idx="2"/>
              </p:cNvCxnSpPr>
              <p:nvPr/>
            </p:nvCxnSpPr>
            <p:spPr>
              <a:xfrm>
                <a:off x="1659988" y="1702191"/>
                <a:ext cx="25040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1463040" y="1603717"/>
                <a:ext cx="196948" cy="196948"/>
              </a:xfrm>
              <a:prstGeom prst="ellipse">
                <a:avLst/>
              </a:prstGeom>
              <a:solidFill>
                <a:srgbClr val="2196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9870831" y="1603717"/>
                <a:ext cx="196948" cy="196948"/>
              </a:xfrm>
              <a:prstGeom prst="ellipse">
                <a:avLst/>
              </a:prstGeom>
              <a:solidFill>
                <a:srgbClr val="2196F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>
                <a:endCxn id="17" idx="2"/>
              </p:cNvCxnSpPr>
              <p:nvPr/>
            </p:nvCxnSpPr>
            <p:spPr>
              <a:xfrm>
                <a:off x="7214382" y="1702191"/>
                <a:ext cx="26564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3645195" y="346490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April 2014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09010" y="346490"/>
              <a:ext cx="1213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June2014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809" y="324273"/>
              <a:ext cx="287257" cy="287257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193244" y="977306"/>
              <a:ext cx="2138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Smart Lock Screen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2228" y="977306"/>
              <a:ext cx="223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Lollipop Smart Lock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86678" y="2451652"/>
            <a:ext cx="833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Allows the user to skip password entry when connected to ‘Trusted Devices’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6677" y="3025673"/>
            <a:ext cx="3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Limited to only Bluetooth devices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86677" y="3556666"/>
            <a:ext cx="928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Simply skips secure lock and no password change – No scope for further customization</a:t>
            </a:r>
          </a:p>
        </p:txBody>
      </p:sp>
    </p:spTree>
    <p:extLst>
      <p:ext uri="{BB962C8B-B14F-4D97-AF65-F5344CB8AC3E}">
        <p14:creationId xmlns:p14="http://schemas.microsoft.com/office/powerpoint/2010/main" val="15698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1060154" y="3047113"/>
            <a:ext cx="1750423" cy="1750423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1000+</a:t>
            </a:r>
          </a:p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7 days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XDA </a:t>
            </a:r>
            <a:r>
              <a:rPr lang="en-US" sz="2400" dirty="0">
                <a:latin typeface="Roboto" pitchFamily="2" charset="0"/>
                <a:ea typeface="Roboto" pitchFamily="2" charset="0"/>
              </a:rPr>
              <a:t>a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lpha testing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0661" y="742122"/>
            <a:ext cx="677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We started Alpha testing of our app in XDA Developer Forums [5]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810" y="4823438"/>
            <a:ext cx="106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Alpha - I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35366" y="1304701"/>
            <a:ext cx="2679491" cy="2679491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3</a:t>
            </a:r>
            <a:r>
              <a:rPr lang="en-US" sz="1600" dirty="0">
                <a:latin typeface="Roboto" pitchFamily="2" charset="0"/>
                <a:ea typeface="Roboto" pitchFamily="2" charset="0"/>
              </a:rPr>
              <a:t>5</a:t>
            </a:r>
            <a:r>
              <a:rPr lang="en-US" sz="1600" dirty="0" smtClean="0">
                <a:latin typeface="Roboto" pitchFamily="2" charset="0"/>
                <a:ea typeface="Roboto" pitchFamily="2" charset="0"/>
              </a:rPr>
              <a:t>00+</a:t>
            </a:r>
          </a:p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18 days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0333" y="3995812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" pitchFamily="2" charset="0"/>
                <a:ea typeface="Roboto" pitchFamily="2" charset="0"/>
              </a:rPr>
              <a:t>Alpha - </a:t>
            </a:r>
            <a:r>
              <a:rPr lang="en-US" dirty="0" smtClean="0">
                <a:latin typeface="Roboto" pitchFamily="2" charset="0"/>
                <a:ea typeface="Roboto" pitchFamily="2" charset="0"/>
              </a:rPr>
              <a:t>II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0737" y="5240752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No. of downloads</a:t>
            </a:r>
            <a:endParaRPr lang="en-US" baseline="30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0" y="1411831"/>
            <a:ext cx="7005071" cy="9539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12928" y="2239219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-androidjunkie02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3" y="2666206"/>
            <a:ext cx="5592442" cy="7393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49017" y="3358871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-aq24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0" y="3709024"/>
            <a:ext cx="3873223" cy="6781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99341" y="4280753"/>
            <a:ext cx="1785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-rogeraugusto_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00" y="4708141"/>
            <a:ext cx="6777950" cy="6703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94251" y="5308348"/>
            <a:ext cx="84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-Floxo</a:t>
            </a:r>
          </a:p>
        </p:txBody>
      </p:sp>
    </p:spTree>
    <p:extLst>
      <p:ext uri="{BB962C8B-B14F-4D97-AF65-F5344CB8AC3E}">
        <p14:creationId xmlns:p14="http://schemas.microsoft.com/office/powerpoint/2010/main" val="383698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 animBg="1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03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Challenges faced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686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Challenges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29" y="174173"/>
            <a:ext cx="1046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Solved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Enabling pattern unlock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Delay-free lock screen overlay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Environment overlap resolution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To be solved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Lollipop compatibility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Notification access in Android 4.2 and lower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6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345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Configuration Tool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29" y="682174"/>
            <a:ext cx="1046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Extending environments using more sensors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 configurable framework for adding sensors by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Tool for generating source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Android Sensor framework in the backend [6]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5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Extending Sensor uses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0229" y="682174"/>
            <a:ext cx="1046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Automatic screen on/off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Detect picking up and putting down of phone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Roboto" pitchFamily="2" charset="0"/>
                <a:ea typeface="Roboto" pitchFamily="2" charset="0"/>
              </a:rPr>
              <a:t>Gravity and proximity </a:t>
            </a:r>
            <a:r>
              <a:rPr lang="en-US" sz="2400" dirty="0" smtClean="0">
                <a:latin typeface="Roboto" pitchFamily="2" charset="0"/>
                <a:ea typeface="Roboto" pitchFamily="2" charset="0"/>
              </a:rPr>
              <a:t>sensors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Roboto" pitchFamily="2" charset="0"/>
                <a:ea typeface="Roboto" pitchFamily="2" charset="0"/>
              </a:rPr>
              <a:t>More environment based actions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Sound profiles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Roboto" pitchFamily="2" charset="0"/>
                <a:ea typeface="Roboto" pitchFamily="2" charset="0"/>
              </a:rPr>
              <a:t>Cellular network switching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3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 txBox="1">
            <a:spLocks/>
          </p:cNvSpPr>
          <p:nvPr/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  <a:p>
            <a:pPr>
              <a:buSzPct val="25000"/>
            </a:pPr>
            <a:endParaRPr lang="en" sz="2400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[1] Sale, Stephen, Scott, Martin. 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Consumers use smartphones for 195 minutes per day, but spend only 25% of that time on communications</a:t>
            </a:r>
            <a:r>
              <a:rPr lang="en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" sz="2000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2"/>
              </a:rPr>
              <a:t>http://www.analysysmason.com/About-Us/News/Insight/consumers-smartphone-usage-May2014-RDMV0/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</a:rPr>
              <a:t>		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			(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 Nov 14)</a:t>
            </a:r>
            <a:endParaRPr lang="en" sz="1800" dirty="0" smtClean="0">
              <a:solidFill>
                <a:srgbClr val="FFFFFF"/>
              </a:solidFill>
              <a:latin typeface="Levenim MT" panose="02010502060101010101" pitchFamily="2" charset="-79"/>
              <a:ea typeface="Roboto"/>
              <a:cs typeface="Levenim MT" panose="02010502060101010101" pitchFamily="2" charset="-79"/>
              <a:sym typeface="Roboto"/>
            </a:endParaRPr>
          </a:p>
          <a:p>
            <a:pPr>
              <a:buSzPct val="25000"/>
            </a:pPr>
            <a:endParaRPr lang="en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[2] Woollaston, Victoria. 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often do you check your phone? The average person does it 110 times a DAY (and up to every 6 seconds in the evening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</a:p>
          <a:p>
            <a:pPr>
              <a:buSzPct val="25000"/>
            </a:pPr>
            <a:r>
              <a:rPr lang="en-US" sz="1800" dirty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3"/>
              </a:rPr>
              <a:t>http://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3"/>
              </a:rPr>
              <a:t>www.dailymail.co.uk/sciencetech/article-2449632/How-check-phone-The-average-person-does-110-times-DAY-6-seconds-evening.html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</a:rPr>
              <a:t> 	</a:t>
            </a: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(12 Nov 14)</a:t>
            </a:r>
          </a:p>
          <a:p>
            <a:pPr>
              <a:buSzPct val="25000"/>
            </a:pPr>
            <a:endParaRPr lang="en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2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Eadicicco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Lisa. People Are Willing To Go To Extreme Lengths To Retrieve Their Stolen 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Smartphones</a:t>
            </a:r>
          </a:p>
          <a:p>
            <a:pPr>
              <a:buSzPct val="25000"/>
            </a:pPr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www.businessinsider.in/People-Are-Willing-To-Go-To-Extreme-Lengths-To-Retrieve-Their-Stolen-Smartphones/articleshow/34790154.cms</a:t>
            </a:r>
            <a:r>
              <a:rPr lang="en-US" sz="2000" dirty="0" smtClean="0">
                <a:solidFill>
                  <a:schemeClr val="bg1"/>
                </a:solidFill>
              </a:rPr>
              <a:t>  			</a:t>
            </a: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(12 Nov 14)</a:t>
            </a:r>
          </a:p>
          <a:p>
            <a:pPr>
              <a:buSzPct val="25000"/>
            </a:pPr>
            <a:endParaRPr lang="en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827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 txBox="1">
            <a:spLocks/>
          </p:cNvSpPr>
          <p:nvPr/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</a:p>
          <a:p>
            <a:pPr>
              <a:buSzPct val="25000"/>
            </a:pPr>
            <a:endParaRPr lang="en" sz="2400" dirty="0" smtClea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[4] 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Tapellini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Donna. Smart phone thefts rose to 3.1 million last year, Consumer Reports finds Industry solution falls short, while legislative efforts to curb theft 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continue.</a:t>
            </a:r>
          </a:p>
          <a:p>
            <a:pPr>
              <a:buSzPct val="25000"/>
            </a:pPr>
            <a:r>
              <a:rPr lang="en-US" sz="1800" dirty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2"/>
              </a:rPr>
              <a:t>http://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2"/>
              </a:rPr>
              <a:t>www.consumerreports.org/cro/news/2014/04/smart-phone-thefts-rose-to-3-1-million-last-year/index.htm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</a:rPr>
              <a:t>					</a:t>
            </a:r>
            <a:r>
              <a:rPr lang="en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 Nov 14</a:t>
            </a:r>
            <a:r>
              <a:rPr lang="en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800" dirty="0">
              <a:solidFill>
                <a:srgbClr val="FFFFFF"/>
              </a:solidFill>
              <a:latin typeface="Levenim MT" panose="02010502060101010101" pitchFamily="2" charset="-79"/>
              <a:ea typeface="Roboto"/>
              <a:cs typeface="Levenim MT" panose="02010502060101010101" pitchFamily="2" charset="-79"/>
              <a:sym typeface="Roboto"/>
            </a:endParaRPr>
          </a:p>
          <a:p>
            <a:pPr>
              <a:buSzPct val="25000"/>
            </a:pPr>
            <a:endParaRPr lang="en-US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[5] Sagar, Aravind. 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[APP][ALPHA v1.4][Nov23] SmartLockScreen for Android - Now with restricted 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profiles.</a:t>
            </a:r>
          </a:p>
          <a:p>
            <a:pPr>
              <a:buSzPct val="25000"/>
            </a:pPr>
            <a:r>
              <a:rPr lang="en-US" sz="1800" dirty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3"/>
              </a:rPr>
              <a:t>http://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3"/>
              </a:rPr>
              <a:t>forum.xda-developers.com/android/apps-games/app-smartlockscreen-android-enjoy-t2919989</a:t>
            </a:r>
            <a:r>
              <a:rPr lang="en-US" sz="1800" dirty="0" smtClean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</a:rPr>
              <a:t> 							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(29 </a:t>
            </a:r>
            <a:r>
              <a:rPr lang="en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 14)</a:t>
            </a:r>
            <a:endParaRPr lang="en" sz="1800" dirty="0">
              <a:solidFill>
                <a:srgbClr val="FFFFFF"/>
              </a:solidFill>
              <a:latin typeface="Levenim MT" panose="02010502060101010101" pitchFamily="2" charset="-79"/>
              <a:ea typeface="Roboto"/>
              <a:cs typeface="Levenim MT" panose="02010502060101010101" pitchFamily="2" charset="-79"/>
              <a:sym typeface="Roboto"/>
            </a:endParaRPr>
          </a:p>
          <a:p>
            <a:pPr>
              <a:buSzPct val="25000"/>
            </a:pPr>
            <a:endParaRPr lang="en"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Developers. Sensors Overview</a:t>
            </a:r>
            <a:r>
              <a:rPr lang="en-US" sz="2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>
              <a:buSzPct val="25000"/>
            </a:pPr>
            <a:r>
              <a:rPr lang="en-US" sz="1800" dirty="0">
                <a:solidFill>
                  <a:srgbClr val="FFFFFF"/>
                </a:solidFill>
                <a:latin typeface="Levenim MT" panose="02010502060101010101" pitchFamily="2" charset="-79"/>
                <a:ea typeface="Roboto"/>
                <a:cs typeface="Levenim MT" panose="02010502060101010101" pitchFamily="2" charset="-79"/>
                <a:sym typeface="Roboto"/>
                <a:hlinkClick r:id="rId4"/>
              </a:rPr>
              <a:t>http://developer.android.com/guide/topics/sensors/sensors_overview.html </a:t>
            </a:r>
            <a:endParaRPr lang="en-US"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							(28 Nov 14)</a:t>
            </a:r>
            <a:endParaRPr lang="en" sz="1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153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504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422268" y="4607892"/>
            <a:ext cx="300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Status of the phone</a:t>
            </a:r>
            <a:r>
              <a:rPr lang="en-US" baseline="30000" dirty="0" smtClean="0"/>
              <a:t>[4]</a:t>
            </a:r>
            <a:endParaRPr lang="en-US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1873392" y="4545424"/>
            <a:ext cx="2923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Money people ready to spend to retrieve data</a:t>
            </a:r>
            <a:r>
              <a:rPr lang="en-US" baseline="30000" dirty="0" smtClean="0"/>
              <a:t>[3]</a:t>
            </a:r>
            <a:endParaRPr lang="en-US" baseline="30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3628" y="845491"/>
            <a:ext cx="5661272" cy="3699933"/>
            <a:chOff x="523628" y="1302691"/>
            <a:chExt cx="5661272" cy="3699933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1875659604"/>
                </p:ext>
              </p:extLst>
            </p:nvPr>
          </p:nvGraphicFramePr>
          <p:xfrm>
            <a:off x="523628" y="1302691"/>
            <a:ext cx="5661272" cy="36999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4264256" y="3103259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$500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13063" y="3472591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$1000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32409" y="1916926"/>
              <a:ext cx="88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&lt; $500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68987" y="847857"/>
            <a:ext cx="5796894" cy="3864596"/>
            <a:chOff x="6288087" y="1138028"/>
            <a:chExt cx="5796894" cy="3864596"/>
          </a:xfrm>
        </p:grpSpPr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278335102"/>
                </p:ext>
              </p:extLst>
            </p:nvPr>
          </p:nvGraphicFramePr>
          <p:xfrm>
            <a:off x="6288087" y="1138028"/>
            <a:ext cx="5796894" cy="38645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10120710" y="2936230"/>
              <a:ext cx="729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None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0719" y="2950602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Pin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Smartphone Security Statistics</a:t>
            </a:r>
          </a:p>
        </p:txBody>
      </p:sp>
    </p:spTree>
    <p:extLst>
      <p:ext uri="{BB962C8B-B14F-4D97-AF65-F5344CB8AC3E}">
        <p14:creationId xmlns:p14="http://schemas.microsoft.com/office/powerpoint/2010/main" val="270288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6792686" y="2529586"/>
            <a:ext cx="1750423" cy="1750423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110 </a:t>
            </a:r>
          </a:p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times / day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6766" y="4305910"/>
            <a:ext cx="100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average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667897" y="787173"/>
            <a:ext cx="2679491" cy="2679491"/>
          </a:xfrm>
          <a:prstGeom prst="ellipse">
            <a:avLst/>
          </a:prstGeom>
          <a:solidFill>
            <a:srgbClr val="FF43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Once every 6 </a:t>
            </a:r>
            <a:r>
              <a:rPr lang="en-US" sz="1600" dirty="0" err="1" smtClean="0">
                <a:latin typeface="Roboto" pitchFamily="2" charset="0"/>
                <a:ea typeface="Roboto" pitchFamily="2" charset="0"/>
              </a:rPr>
              <a:t>secs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43109" y="3504004"/>
            <a:ext cx="110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evenings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03268" y="4723224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Checking the phone</a:t>
            </a:r>
            <a:r>
              <a:rPr lang="en-US" baseline="30000" dirty="0" smtClean="0">
                <a:latin typeface="Roboto" pitchFamily="2" charset="0"/>
                <a:ea typeface="Roboto" pitchFamily="2" charset="0"/>
              </a:rPr>
              <a:t>[2]</a:t>
            </a:r>
            <a:endParaRPr lang="en-US" baseline="30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596004" y="2528388"/>
            <a:ext cx="1750423" cy="1750423"/>
          </a:xfrm>
          <a:prstGeom prst="ellipse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98</a:t>
            </a:r>
          </a:p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mins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119195" y="4304712"/>
            <a:ext cx="70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2011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471215" y="785975"/>
            <a:ext cx="2679491" cy="2679491"/>
          </a:xfrm>
          <a:prstGeom prst="ellipse">
            <a:avLst/>
          </a:prstGeom>
          <a:solidFill>
            <a:srgbClr val="2C70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195</a:t>
            </a:r>
          </a:p>
          <a:p>
            <a:pPr algn="ctr"/>
            <a:r>
              <a:rPr lang="en-US" sz="1600" dirty="0" smtClean="0">
                <a:latin typeface="Roboto" pitchFamily="2" charset="0"/>
                <a:ea typeface="Roboto" pitchFamily="2" charset="0"/>
              </a:rPr>
              <a:t>mins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49335" y="3502806"/>
            <a:ext cx="70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2013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75250" y="472442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boto" pitchFamily="2" charset="0"/>
                <a:ea typeface="Roboto" pitchFamily="2" charset="0"/>
              </a:rPr>
              <a:t>Time spent</a:t>
            </a:r>
            <a:r>
              <a:rPr lang="en-US" baseline="30000" dirty="0" smtClean="0">
                <a:latin typeface="Roboto" pitchFamily="2" charset="0"/>
                <a:ea typeface="Roboto" pitchFamily="2" charset="0"/>
              </a:rPr>
              <a:t>[1]</a:t>
            </a:r>
            <a:endParaRPr lang="en-US" baseline="30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Smartphone Usage Statistics</a:t>
            </a:r>
          </a:p>
        </p:txBody>
      </p:sp>
    </p:spTree>
    <p:extLst>
      <p:ext uri="{BB962C8B-B14F-4D97-AF65-F5344CB8AC3E}">
        <p14:creationId xmlns:p14="http://schemas.microsoft.com/office/powerpoint/2010/main" val="427615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5" grpId="0" animBg="1"/>
      <p:bldP spid="27" grpId="0"/>
      <p:bldP spid="28" grpId="0"/>
      <p:bldP spid="46" grpId="0" animBg="1"/>
      <p:bldP spid="47" grpId="0"/>
      <p:bldP spid="44" grpId="0" animBg="1"/>
      <p:bldP spid="45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The Trade Off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36347" y="261610"/>
            <a:ext cx="5919306" cy="4993977"/>
            <a:chOff x="3338800" y="261610"/>
            <a:chExt cx="5919306" cy="4993977"/>
          </a:xfrm>
        </p:grpSpPr>
        <p:sp>
          <p:nvSpPr>
            <p:cNvPr id="2" name="Oval 1"/>
            <p:cNvSpPr/>
            <p:nvPr/>
          </p:nvSpPr>
          <p:spPr>
            <a:xfrm>
              <a:off x="3338800" y="2715587"/>
              <a:ext cx="2540000" cy="2540000"/>
            </a:xfrm>
            <a:prstGeom prst="ellipse">
              <a:avLst/>
            </a:prstGeom>
            <a:solidFill>
              <a:srgbClr val="3F51B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Convenience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6718106" y="2715587"/>
              <a:ext cx="2540000" cy="2540000"/>
            </a:xfrm>
            <a:prstGeom prst="ellipse">
              <a:avLst/>
            </a:prstGeom>
            <a:solidFill>
              <a:srgbClr val="0096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Security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82501" y="3087745"/>
              <a:ext cx="631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Roboto" pitchFamily="2" charset="0"/>
                  <a:ea typeface="Roboto" pitchFamily="2" charset="0"/>
                </a:rPr>
                <a:t>VS</a:t>
              </a:r>
              <a:endParaRPr lang="en-US" sz="2800" dirty="0"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028453" y="261610"/>
              <a:ext cx="2540000" cy="2540000"/>
            </a:xfrm>
            <a:prstGeom prst="ellipse">
              <a:avLst/>
            </a:prstGeom>
            <a:solidFill>
              <a:srgbClr val="EF6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Roboto" pitchFamily="2" charset="0"/>
                  <a:ea typeface="Roboto" pitchFamily="2" charset="0"/>
                </a:rPr>
                <a:t>Sharing</a:t>
              </a:r>
              <a:endParaRPr lang="en-US" dirty="0">
                <a:latin typeface="Roboto" pitchFamily="2" charset="0"/>
                <a:ea typeface="Robot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92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 txBox="1">
            <a:spLocks/>
          </p:cNvSpPr>
          <p:nvPr/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" sz="4000" dirty="0" smtClean="0">
                <a:latin typeface="Roboto"/>
                <a:ea typeface="Roboto"/>
                <a:cs typeface="Roboto"/>
                <a:sym typeface="Roboto"/>
              </a:rPr>
              <a:t>Making the smartphone accessible as quick as possible without compromising security.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254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03332"/>
            <a:ext cx="12192000" cy="723900"/>
          </a:xfrm>
          <a:prstGeom prst="rect">
            <a:avLst/>
          </a:prstGeom>
          <a:solidFill>
            <a:srgbClr val="FF408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Roboto" pitchFamily="2" charset="0"/>
                <a:ea typeface="Roboto" pitchFamily="2" charset="0"/>
              </a:rPr>
              <a:t>Solution – Creating a perfect balance</a:t>
            </a:r>
          </a:p>
        </p:txBody>
      </p:sp>
      <p:sp>
        <p:nvSpPr>
          <p:cNvPr id="8" name="Freeform 7"/>
          <p:cNvSpPr/>
          <p:nvPr/>
        </p:nvSpPr>
        <p:spPr>
          <a:xfrm>
            <a:off x="4555409" y="2145740"/>
            <a:ext cx="1540590" cy="1125397"/>
          </a:xfrm>
          <a:custGeom>
            <a:avLst/>
            <a:gdLst>
              <a:gd name="connsiteX0" fmla="*/ 361147 w 1540590"/>
              <a:gd name="connsiteY0" fmla="*/ 0 h 1125397"/>
              <a:gd name="connsiteX1" fmla="*/ 1504766 w 1540590"/>
              <a:gd name="connsiteY1" fmla="*/ 473703 h 1125397"/>
              <a:gd name="connsiteX2" fmla="*/ 1540590 w 1540590"/>
              <a:gd name="connsiteY2" fmla="*/ 513119 h 1125397"/>
              <a:gd name="connsiteX3" fmla="*/ 1472029 w 1540590"/>
              <a:gd name="connsiteY3" fmla="*/ 588555 h 1125397"/>
              <a:gd name="connsiteX4" fmla="*/ 1229808 w 1540590"/>
              <a:gd name="connsiteY4" fmla="*/ 987787 h 1125397"/>
              <a:gd name="connsiteX5" fmla="*/ 1179443 w 1540590"/>
              <a:gd name="connsiteY5" fmla="*/ 1125397 h 1125397"/>
              <a:gd name="connsiteX6" fmla="*/ 1059648 w 1540590"/>
              <a:gd name="connsiteY6" fmla="*/ 1094594 h 1125397"/>
              <a:gd name="connsiteX7" fmla="*/ 50365 w 1540590"/>
              <a:gd name="connsiteY7" fmla="*/ 179519 h 1125397"/>
              <a:gd name="connsiteX8" fmla="*/ 0 w 1540590"/>
              <a:gd name="connsiteY8" fmla="*/ 41909 h 1125397"/>
              <a:gd name="connsiteX9" fmla="*/ 35200 w 1540590"/>
              <a:gd name="connsiteY9" fmla="*/ 32858 h 1125397"/>
              <a:gd name="connsiteX10" fmla="*/ 361147 w 1540590"/>
              <a:gd name="connsiteY10" fmla="*/ 0 h 112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0590" h="1125397">
                <a:moveTo>
                  <a:pt x="361147" y="0"/>
                </a:moveTo>
                <a:cubicBezTo>
                  <a:pt x="807758" y="0"/>
                  <a:pt x="1212089" y="181025"/>
                  <a:pt x="1504766" y="473703"/>
                </a:cubicBezTo>
                <a:lnTo>
                  <a:pt x="1540590" y="513119"/>
                </a:lnTo>
                <a:lnTo>
                  <a:pt x="1472029" y="588555"/>
                </a:lnTo>
                <a:cubicBezTo>
                  <a:pt x="1373149" y="708370"/>
                  <a:pt x="1291189" y="842667"/>
                  <a:pt x="1229808" y="987787"/>
                </a:cubicBezTo>
                <a:lnTo>
                  <a:pt x="1179443" y="1125397"/>
                </a:lnTo>
                <a:lnTo>
                  <a:pt x="1059648" y="1094594"/>
                </a:lnTo>
                <a:cubicBezTo>
                  <a:pt x="603860" y="952830"/>
                  <a:pt x="234508" y="614880"/>
                  <a:pt x="50365" y="179519"/>
                </a:cubicBezTo>
                <a:lnTo>
                  <a:pt x="0" y="41909"/>
                </a:lnTo>
                <a:lnTo>
                  <a:pt x="35200" y="32858"/>
                </a:lnTo>
                <a:cubicBezTo>
                  <a:pt x="140484" y="11314"/>
                  <a:pt x="249494" y="0"/>
                  <a:pt x="361147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095999" y="2145740"/>
            <a:ext cx="1540590" cy="1125397"/>
          </a:xfrm>
          <a:custGeom>
            <a:avLst/>
            <a:gdLst>
              <a:gd name="connsiteX0" fmla="*/ 1179443 w 1540590"/>
              <a:gd name="connsiteY0" fmla="*/ 0 h 1125397"/>
              <a:gd name="connsiteX1" fmla="*/ 1505390 w 1540590"/>
              <a:gd name="connsiteY1" fmla="*/ 32858 h 1125397"/>
              <a:gd name="connsiteX2" fmla="*/ 1540590 w 1540590"/>
              <a:gd name="connsiteY2" fmla="*/ 41909 h 1125397"/>
              <a:gd name="connsiteX3" fmla="*/ 1490225 w 1540590"/>
              <a:gd name="connsiteY3" fmla="*/ 179519 h 1125397"/>
              <a:gd name="connsiteX4" fmla="*/ 480942 w 1540590"/>
              <a:gd name="connsiteY4" fmla="*/ 1094594 h 1125397"/>
              <a:gd name="connsiteX5" fmla="*/ 361147 w 1540590"/>
              <a:gd name="connsiteY5" fmla="*/ 1125397 h 1125397"/>
              <a:gd name="connsiteX6" fmla="*/ 310782 w 1540590"/>
              <a:gd name="connsiteY6" fmla="*/ 987787 h 1125397"/>
              <a:gd name="connsiteX7" fmla="*/ 68561 w 1540590"/>
              <a:gd name="connsiteY7" fmla="*/ 588555 h 1125397"/>
              <a:gd name="connsiteX8" fmla="*/ 0 w 1540590"/>
              <a:gd name="connsiteY8" fmla="*/ 513119 h 1125397"/>
              <a:gd name="connsiteX9" fmla="*/ 35824 w 1540590"/>
              <a:gd name="connsiteY9" fmla="*/ 473703 h 1125397"/>
              <a:gd name="connsiteX10" fmla="*/ 1179443 w 1540590"/>
              <a:gd name="connsiteY10" fmla="*/ 0 h 1125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40590" h="1125397">
                <a:moveTo>
                  <a:pt x="1179443" y="0"/>
                </a:moveTo>
                <a:cubicBezTo>
                  <a:pt x="1291096" y="0"/>
                  <a:pt x="1400106" y="11314"/>
                  <a:pt x="1505390" y="32858"/>
                </a:cubicBezTo>
                <a:lnTo>
                  <a:pt x="1540590" y="41909"/>
                </a:lnTo>
                <a:lnTo>
                  <a:pt x="1490225" y="179519"/>
                </a:lnTo>
                <a:cubicBezTo>
                  <a:pt x="1306083" y="614880"/>
                  <a:pt x="936731" y="952830"/>
                  <a:pt x="480942" y="1094594"/>
                </a:cubicBezTo>
                <a:lnTo>
                  <a:pt x="361147" y="1125397"/>
                </a:lnTo>
                <a:lnTo>
                  <a:pt x="310782" y="987787"/>
                </a:lnTo>
                <a:cubicBezTo>
                  <a:pt x="249401" y="842667"/>
                  <a:pt x="167442" y="708370"/>
                  <a:pt x="68561" y="588555"/>
                </a:cubicBezTo>
                <a:lnTo>
                  <a:pt x="0" y="513119"/>
                </a:lnTo>
                <a:lnTo>
                  <a:pt x="35824" y="473703"/>
                </a:lnTo>
                <a:cubicBezTo>
                  <a:pt x="328502" y="181025"/>
                  <a:pt x="732832" y="0"/>
                  <a:pt x="1179443" y="0"/>
                </a:cubicBez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658120" y="3271136"/>
            <a:ext cx="875758" cy="1596128"/>
          </a:xfrm>
          <a:custGeom>
            <a:avLst/>
            <a:gdLst>
              <a:gd name="connsiteX0" fmla="*/ 76732 w 875758"/>
              <a:gd name="connsiteY0" fmla="*/ 0 h 1596128"/>
              <a:gd name="connsiteX1" fmla="*/ 111932 w 875758"/>
              <a:gd name="connsiteY1" fmla="*/ 9051 h 1596128"/>
              <a:gd name="connsiteX2" fmla="*/ 437879 w 875758"/>
              <a:gd name="connsiteY2" fmla="*/ 41909 h 1596128"/>
              <a:gd name="connsiteX3" fmla="*/ 763826 w 875758"/>
              <a:gd name="connsiteY3" fmla="*/ 9051 h 1596128"/>
              <a:gd name="connsiteX4" fmla="*/ 799026 w 875758"/>
              <a:gd name="connsiteY4" fmla="*/ 0 h 1596128"/>
              <a:gd name="connsiteX5" fmla="*/ 803046 w 875758"/>
              <a:gd name="connsiteY5" fmla="*/ 10983 h 1596128"/>
              <a:gd name="connsiteX6" fmla="*/ 875758 w 875758"/>
              <a:gd name="connsiteY6" fmla="*/ 491925 h 1596128"/>
              <a:gd name="connsiteX7" fmla="*/ 506440 w 875758"/>
              <a:gd name="connsiteY7" fmla="*/ 1520692 h 1596128"/>
              <a:gd name="connsiteX8" fmla="*/ 437879 w 875758"/>
              <a:gd name="connsiteY8" fmla="*/ 1596128 h 1596128"/>
              <a:gd name="connsiteX9" fmla="*/ 369318 w 875758"/>
              <a:gd name="connsiteY9" fmla="*/ 1520692 h 1596128"/>
              <a:gd name="connsiteX10" fmla="*/ 0 w 875758"/>
              <a:gd name="connsiteY10" fmla="*/ 491925 h 1596128"/>
              <a:gd name="connsiteX11" fmla="*/ 72712 w 875758"/>
              <a:gd name="connsiteY11" fmla="*/ 10983 h 1596128"/>
              <a:gd name="connsiteX12" fmla="*/ 76732 w 875758"/>
              <a:gd name="connsiteY12" fmla="*/ 0 h 159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5758" h="1596128">
                <a:moveTo>
                  <a:pt x="76732" y="0"/>
                </a:moveTo>
                <a:lnTo>
                  <a:pt x="111932" y="9051"/>
                </a:lnTo>
                <a:cubicBezTo>
                  <a:pt x="217216" y="30595"/>
                  <a:pt x="326226" y="41909"/>
                  <a:pt x="437879" y="41909"/>
                </a:cubicBezTo>
                <a:cubicBezTo>
                  <a:pt x="549532" y="41909"/>
                  <a:pt x="658542" y="30595"/>
                  <a:pt x="763826" y="9051"/>
                </a:cubicBezTo>
                <a:lnTo>
                  <a:pt x="799026" y="0"/>
                </a:lnTo>
                <a:lnTo>
                  <a:pt x="803046" y="10983"/>
                </a:lnTo>
                <a:cubicBezTo>
                  <a:pt x="850302" y="162913"/>
                  <a:pt x="875758" y="324446"/>
                  <a:pt x="875758" y="491925"/>
                </a:cubicBezTo>
                <a:cubicBezTo>
                  <a:pt x="875758" y="882710"/>
                  <a:pt x="737161" y="1241123"/>
                  <a:pt x="506440" y="1520692"/>
                </a:cubicBezTo>
                <a:lnTo>
                  <a:pt x="437879" y="1596128"/>
                </a:lnTo>
                <a:lnTo>
                  <a:pt x="369318" y="1520692"/>
                </a:lnTo>
                <a:cubicBezTo>
                  <a:pt x="138598" y="1241123"/>
                  <a:pt x="0" y="882710"/>
                  <a:pt x="0" y="491925"/>
                </a:cubicBezTo>
                <a:cubicBezTo>
                  <a:pt x="0" y="324446"/>
                  <a:pt x="25457" y="162913"/>
                  <a:pt x="72712" y="10983"/>
                </a:cubicBezTo>
                <a:lnTo>
                  <a:pt x="76732" y="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78677" y="78402"/>
            <a:ext cx="3234644" cy="2580457"/>
          </a:xfrm>
          <a:custGeom>
            <a:avLst/>
            <a:gdLst>
              <a:gd name="connsiteX0" fmla="*/ 1617322 w 3234644"/>
              <a:gd name="connsiteY0" fmla="*/ 0 h 2580457"/>
              <a:gd name="connsiteX1" fmla="*/ 3234644 w 3234644"/>
              <a:gd name="connsiteY1" fmla="*/ 1617322 h 2580457"/>
              <a:gd name="connsiteX2" fmla="*/ 3161932 w 3234644"/>
              <a:gd name="connsiteY2" fmla="*/ 2098264 h 2580457"/>
              <a:gd name="connsiteX3" fmla="*/ 3157912 w 3234644"/>
              <a:gd name="connsiteY3" fmla="*/ 2109247 h 2580457"/>
              <a:gd name="connsiteX4" fmla="*/ 3122712 w 3234644"/>
              <a:gd name="connsiteY4" fmla="*/ 2100196 h 2580457"/>
              <a:gd name="connsiteX5" fmla="*/ 2796765 w 3234644"/>
              <a:gd name="connsiteY5" fmla="*/ 2067338 h 2580457"/>
              <a:gd name="connsiteX6" fmla="*/ 1653146 w 3234644"/>
              <a:gd name="connsiteY6" fmla="*/ 2541041 h 2580457"/>
              <a:gd name="connsiteX7" fmla="*/ 1617322 w 3234644"/>
              <a:gd name="connsiteY7" fmla="*/ 2580457 h 2580457"/>
              <a:gd name="connsiteX8" fmla="*/ 1581498 w 3234644"/>
              <a:gd name="connsiteY8" fmla="*/ 2541041 h 2580457"/>
              <a:gd name="connsiteX9" fmla="*/ 437879 w 3234644"/>
              <a:gd name="connsiteY9" fmla="*/ 2067338 h 2580457"/>
              <a:gd name="connsiteX10" fmla="*/ 111932 w 3234644"/>
              <a:gd name="connsiteY10" fmla="*/ 2100196 h 2580457"/>
              <a:gd name="connsiteX11" fmla="*/ 76732 w 3234644"/>
              <a:gd name="connsiteY11" fmla="*/ 2109247 h 2580457"/>
              <a:gd name="connsiteX12" fmla="*/ 72712 w 3234644"/>
              <a:gd name="connsiteY12" fmla="*/ 2098264 h 2580457"/>
              <a:gd name="connsiteX13" fmla="*/ 0 w 3234644"/>
              <a:gd name="connsiteY13" fmla="*/ 1617322 h 2580457"/>
              <a:gd name="connsiteX14" fmla="*/ 1617322 w 3234644"/>
              <a:gd name="connsiteY14" fmla="*/ 0 h 258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34644" h="2580457">
                <a:moveTo>
                  <a:pt x="1617322" y="0"/>
                </a:moveTo>
                <a:cubicBezTo>
                  <a:pt x="2510544" y="0"/>
                  <a:pt x="3234644" y="724100"/>
                  <a:pt x="3234644" y="1617322"/>
                </a:cubicBezTo>
                <a:cubicBezTo>
                  <a:pt x="3234644" y="1784801"/>
                  <a:pt x="3209188" y="1946334"/>
                  <a:pt x="3161932" y="2098264"/>
                </a:cubicBezTo>
                <a:lnTo>
                  <a:pt x="3157912" y="2109247"/>
                </a:lnTo>
                <a:lnTo>
                  <a:pt x="3122712" y="2100196"/>
                </a:lnTo>
                <a:cubicBezTo>
                  <a:pt x="3017428" y="2078652"/>
                  <a:pt x="2908418" y="2067338"/>
                  <a:pt x="2796765" y="2067338"/>
                </a:cubicBezTo>
                <a:cubicBezTo>
                  <a:pt x="2350154" y="2067338"/>
                  <a:pt x="1945824" y="2248363"/>
                  <a:pt x="1653146" y="2541041"/>
                </a:cubicBezTo>
                <a:lnTo>
                  <a:pt x="1617322" y="2580457"/>
                </a:lnTo>
                <a:lnTo>
                  <a:pt x="1581498" y="2541041"/>
                </a:lnTo>
                <a:cubicBezTo>
                  <a:pt x="1288821" y="2248363"/>
                  <a:pt x="884490" y="2067338"/>
                  <a:pt x="437879" y="2067338"/>
                </a:cubicBezTo>
                <a:cubicBezTo>
                  <a:pt x="326226" y="2067338"/>
                  <a:pt x="217216" y="2078652"/>
                  <a:pt x="111932" y="2100196"/>
                </a:cubicBezTo>
                <a:lnTo>
                  <a:pt x="76732" y="2109247"/>
                </a:lnTo>
                <a:lnTo>
                  <a:pt x="72712" y="2098264"/>
                </a:lnTo>
                <a:cubicBezTo>
                  <a:pt x="25457" y="1946334"/>
                  <a:pt x="0" y="1784801"/>
                  <a:pt x="0" y="1617322"/>
                </a:cubicBezTo>
                <a:cubicBezTo>
                  <a:pt x="0" y="724100"/>
                  <a:pt x="724100" y="0"/>
                  <a:pt x="1617322" y="0"/>
                </a:cubicBezTo>
                <a:close/>
              </a:path>
            </a:pathLst>
          </a:custGeom>
          <a:solidFill>
            <a:srgbClr val="EF6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Sharing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99235" y="2187649"/>
            <a:ext cx="2796765" cy="3192735"/>
          </a:xfrm>
          <a:custGeom>
            <a:avLst/>
            <a:gdLst>
              <a:gd name="connsiteX0" fmla="*/ 1256175 w 2796765"/>
              <a:gd name="connsiteY0" fmla="*/ 0 h 3192735"/>
              <a:gd name="connsiteX1" fmla="*/ 1306540 w 2796765"/>
              <a:gd name="connsiteY1" fmla="*/ 137610 h 3192735"/>
              <a:gd name="connsiteX2" fmla="*/ 2315823 w 2796765"/>
              <a:gd name="connsiteY2" fmla="*/ 1052685 h 3192735"/>
              <a:gd name="connsiteX3" fmla="*/ 2435618 w 2796765"/>
              <a:gd name="connsiteY3" fmla="*/ 1083488 h 3192735"/>
              <a:gd name="connsiteX4" fmla="*/ 2431598 w 2796765"/>
              <a:gd name="connsiteY4" fmla="*/ 1094471 h 3192735"/>
              <a:gd name="connsiteX5" fmla="*/ 2358886 w 2796765"/>
              <a:gd name="connsiteY5" fmla="*/ 1575413 h 3192735"/>
              <a:gd name="connsiteX6" fmla="*/ 2728204 w 2796765"/>
              <a:gd name="connsiteY6" fmla="*/ 2604180 h 3192735"/>
              <a:gd name="connsiteX7" fmla="*/ 2796765 w 2796765"/>
              <a:gd name="connsiteY7" fmla="*/ 2679616 h 3192735"/>
              <a:gd name="connsiteX8" fmla="*/ 2760941 w 2796765"/>
              <a:gd name="connsiteY8" fmla="*/ 2719032 h 3192735"/>
              <a:gd name="connsiteX9" fmla="*/ 1617322 w 2796765"/>
              <a:gd name="connsiteY9" fmla="*/ 3192735 h 3192735"/>
              <a:gd name="connsiteX10" fmla="*/ 0 w 2796765"/>
              <a:gd name="connsiteY10" fmla="*/ 1575413 h 3192735"/>
              <a:gd name="connsiteX11" fmla="*/ 1136380 w 2796765"/>
              <a:gd name="connsiteY11" fmla="*/ 30803 h 3192735"/>
              <a:gd name="connsiteX12" fmla="*/ 1256175 w 2796765"/>
              <a:gd name="connsiteY12" fmla="*/ 0 h 319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6765" h="3192735">
                <a:moveTo>
                  <a:pt x="1256175" y="0"/>
                </a:moveTo>
                <a:lnTo>
                  <a:pt x="1306540" y="137610"/>
                </a:lnTo>
                <a:cubicBezTo>
                  <a:pt x="1490683" y="572971"/>
                  <a:pt x="1860035" y="910921"/>
                  <a:pt x="2315823" y="1052685"/>
                </a:cubicBezTo>
                <a:lnTo>
                  <a:pt x="2435618" y="1083488"/>
                </a:lnTo>
                <a:lnTo>
                  <a:pt x="2431598" y="1094471"/>
                </a:lnTo>
                <a:cubicBezTo>
                  <a:pt x="2384343" y="1246401"/>
                  <a:pt x="2358886" y="1407934"/>
                  <a:pt x="2358886" y="1575413"/>
                </a:cubicBezTo>
                <a:cubicBezTo>
                  <a:pt x="2358886" y="1966198"/>
                  <a:pt x="2497484" y="2324611"/>
                  <a:pt x="2728204" y="2604180"/>
                </a:cubicBezTo>
                <a:lnTo>
                  <a:pt x="2796765" y="2679616"/>
                </a:lnTo>
                <a:lnTo>
                  <a:pt x="2760941" y="2719032"/>
                </a:lnTo>
                <a:cubicBezTo>
                  <a:pt x="2468264" y="3011710"/>
                  <a:pt x="2063933" y="3192735"/>
                  <a:pt x="1617322" y="3192735"/>
                </a:cubicBezTo>
                <a:cubicBezTo>
                  <a:pt x="724100" y="3192735"/>
                  <a:pt x="0" y="2468635"/>
                  <a:pt x="0" y="1575413"/>
                </a:cubicBezTo>
                <a:cubicBezTo>
                  <a:pt x="0" y="849670"/>
                  <a:pt x="478019" y="235574"/>
                  <a:pt x="1136380" y="30803"/>
                </a:cubicBezTo>
                <a:lnTo>
                  <a:pt x="1256175" y="0"/>
                </a:lnTo>
                <a:close/>
              </a:path>
            </a:pathLst>
          </a:custGeom>
          <a:solidFill>
            <a:srgbClr val="3F51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Convenience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6096000" y="2187649"/>
            <a:ext cx="2796765" cy="3192735"/>
          </a:xfrm>
          <a:custGeom>
            <a:avLst/>
            <a:gdLst>
              <a:gd name="connsiteX0" fmla="*/ 1540590 w 2796765"/>
              <a:gd name="connsiteY0" fmla="*/ 0 h 3192735"/>
              <a:gd name="connsiteX1" fmla="*/ 1660385 w 2796765"/>
              <a:gd name="connsiteY1" fmla="*/ 30803 h 3192735"/>
              <a:gd name="connsiteX2" fmla="*/ 2796765 w 2796765"/>
              <a:gd name="connsiteY2" fmla="*/ 1575413 h 3192735"/>
              <a:gd name="connsiteX3" fmla="*/ 1179443 w 2796765"/>
              <a:gd name="connsiteY3" fmla="*/ 3192735 h 3192735"/>
              <a:gd name="connsiteX4" fmla="*/ 35824 w 2796765"/>
              <a:gd name="connsiteY4" fmla="*/ 2719032 h 3192735"/>
              <a:gd name="connsiteX5" fmla="*/ 0 w 2796765"/>
              <a:gd name="connsiteY5" fmla="*/ 2679616 h 3192735"/>
              <a:gd name="connsiteX6" fmla="*/ 68561 w 2796765"/>
              <a:gd name="connsiteY6" fmla="*/ 2604180 h 3192735"/>
              <a:gd name="connsiteX7" fmla="*/ 437879 w 2796765"/>
              <a:gd name="connsiteY7" fmla="*/ 1575413 h 3192735"/>
              <a:gd name="connsiteX8" fmla="*/ 365167 w 2796765"/>
              <a:gd name="connsiteY8" fmla="*/ 1094471 h 3192735"/>
              <a:gd name="connsiteX9" fmla="*/ 361147 w 2796765"/>
              <a:gd name="connsiteY9" fmla="*/ 1083488 h 3192735"/>
              <a:gd name="connsiteX10" fmla="*/ 480942 w 2796765"/>
              <a:gd name="connsiteY10" fmla="*/ 1052685 h 3192735"/>
              <a:gd name="connsiteX11" fmla="*/ 1490225 w 2796765"/>
              <a:gd name="connsiteY11" fmla="*/ 137610 h 3192735"/>
              <a:gd name="connsiteX12" fmla="*/ 1540590 w 2796765"/>
              <a:gd name="connsiteY12" fmla="*/ 0 h 3192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6765" h="3192735">
                <a:moveTo>
                  <a:pt x="1540590" y="0"/>
                </a:moveTo>
                <a:lnTo>
                  <a:pt x="1660385" y="30803"/>
                </a:lnTo>
                <a:cubicBezTo>
                  <a:pt x="2318746" y="235574"/>
                  <a:pt x="2796765" y="849670"/>
                  <a:pt x="2796765" y="1575413"/>
                </a:cubicBezTo>
                <a:cubicBezTo>
                  <a:pt x="2796765" y="2468635"/>
                  <a:pt x="2072665" y="3192735"/>
                  <a:pt x="1179443" y="3192735"/>
                </a:cubicBezTo>
                <a:cubicBezTo>
                  <a:pt x="732832" y="3192735"/>
                  <a:pt x="328502" y="3011710"/>
                  <a:pt x="35824" y="2719032"/>
                </a:cubicBezTo>
                <a:lnTo>
                  <a:pt x="0" y="2679616"/>
                </a:lnTo>
                <a:lnTo>
                  <a:pt x="68561" y="2604180"/>
                </a:lnTo>
                <a:cubicBezTo>
                  <a:pt x="299282" y="2324611"/>
                  <a:pt x="437879" y="1966198"/>
                  <a:pt x="437879" y="1575413"/>
                </a:cubicBezTo>
                <a:cubicBezTo>
                  <a:pt x="437879" y="1407934"/>
                  <a:pt x="412423" y="1246401"/>
                  <a:pt x="365167" y="1094471"/>
                </a:cubicBezTo>
                <a:lnTo>
                  <a:pt x="361147" y="1083488"/>
                </a:lnTo>
                <a:lnTo>
                  <a:pt x="480942" y="1052685"/>
                </a:lnTo>
                <a:cubicBezTo>
                  <a:pt x="936731" y="910921"/>
                  <a:pt x="1306083" y="572971"/>
                  <a:pt x="1490225" y="137610"/>
                </a:cubicBezTo>
                <a:lnTo>
                  <a:pt x="1540590" y="0"/>
                </a:lnTo>
                <a:close/>
              </a:path>
            </a:pathLst>
          </a:custGeom>
          <a:solidFill>
            <a:srgbClr val="0096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 smtClean="0">
                <a:latin typeface="Roboto" pitchFamily="2" charset="0"/>
                <a:ea typeface="Roboto" pitchFamily="2" charset="0"/>
              </a:rPr>
              <a:t>Security</a:t>
            </a:r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734852" y="2658859"/>
            <a:ext cx="722294" cy="654187"/>
          </a:xfrm>
          <a:custGeom>
            <a:avLst/>
            <a:gdLst>
              <a:gd name="connsiteX0" fmla="*/ 361147 w 722294"/>
              <a:gd name="connsiteY0" fmla="*/ 0 h 654187"/>
              <a:gd name="connsiteX1" fmla="*/ 429708 w 722294"/>
              <a:gd name="connsiteY1" fmla="*/ 75436 h 654187"/>
              <a:gd name="connsiteX2" fmla="*/ 671929 w 722294"/>
              <a:gd name="connsiteY2" fmla="*/ 474668 h 654187"/>
              <a:gd name="connsiteX3" fmla="*/ 722294 w 722294"/>
              <a:gd name="connsiteY3" fmla="*/ 612278 h 654187"/>
              <a:gd name="connsiteX4" fmla="*/ 687094 w 722294"/>
              <a:gd name="connsiteY4" fmla="*/ 621329 h 654187"/>
              <a:gd name="connsiteX5" fmla="*/ 361147 w 722294"/>
              <a:gd name="connsiteY5" fmla="*/ 654187 h 654187"/>
              <a:gd name="connsiteX6" fmla="*/ 35200 w 722294"/>
              <a:gd name="connsiteY6" fmla="*/ 621329 h 654187"/>
              <a:gd name="connsiteX7" fmla="*/ 0 w 722294"/>
              <a:gd name="connsiteY7" fmla="*/ 612278 h 654187"/>
              <a:gd name="connsiteX8" fmla="*/ 50365 w 722294"/>
              <a:gd name="connsiteY8" fmla="*/ 474668 h 654187"/>
              <a:gd name="connsiteX9" fmla="*/ 292586 w 722294"/>
              <a:gd name="connsiteY9" fmla="*/ 75436 h 654187"/>
              <a:gd name="connsiteX10" fmla="*/ 361147 w 722294"/>
              <a:gd name="connsiteY10" fmla="*/ 0 h 65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2294" h="654187">
                <a:moveTo>
                  <a:pt x="361147" y="0"/>
                </a:moveTo>
                <a:lnTo>
                  <a:pt x="429708" y="75436"/>
                </a:lnTo>
                <a:cubicBezTo>
                  <a:pt x="528589" y="195251"/>
                  <a:pt x="610548" y="329548"/>
                  <a:pt x="671929" y="474668"/>
                </a:cubicBezTo>
                <a:lnTo>
                  <a:pt x="722294" y="612278"/>
                </a:lnTo>
                <a:lnTo>
                  <a:pt x="687094" y="621329"/>
                </a:lnTo>
                <a:cubicBezTo>
                  <a:pt x="581810" y="642873"/>
                  <a:pt x="472800" y="654187"/>
                  <a:pt x="361147" y="654187"/>
                </a:cubicBezTo>
                <a:cubicBezTo>
                  <a:pt x="249494" y="654187"/>
                  <a:pt x="140484" y="642873"/>
                  <a:pt x="35200" y="621329"/>
                </a:cubicBezTo>
                <a:lnTo>
                  <a:pt x="0" y="612278"/>
                </a:lnTo>
                <a:lnTo>
                  <a:pt x="50365" y="474668"/>
                </a:lnTo>
                <a:cubicBezTo>
                  <a:pt x="111746" y="329548"/>
                  <a:pt x="193706" y="195251"/>
                  <a:pt x="292586" y="75436"/>
                </a:cubicBezTo>
                <a:lnTo>
                  <a:pt x="361147" y="0"/>
                </a:lnTo>
                <a:close/>
              </a:path>
            </a:pathLst>
          </a:custGeom>
          <a:solidFill>
            <a:srgbClr val="616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77" y="2808411"/>
            <a:ext cx="483957" cy="4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BC0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18752" y="762372"/>
            <a:ext cx="10154493" cy="533325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buSzPct val="25000"/>
            </a:pPr>
            <a:r>
              <a:rPr lang="en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Idea</a:t>
            </a:r>
            <a:endParaRPr lang="en"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18752" y="4106755"/>
            <a:ext cx="4278962" cy="1754326"/>
            <a:chOff x="1158728" y="4239277"/>
            <a:chExt cx="4278962" cy="1754326"/>
          </a:xfrm>
        </p:grpSpPr>
        <p:sp>
          <p:nvSpPr>
            <p:cNvPr id="3" name="TextBox 2"/>
            <p:cNvSpPr txBox="1"/>
            <p:nvPr/>
          </p:nvSpPr>
          <p:spPr>
            <a:xfrm>
              <a:off x="1721118" y="4239277"/>
              <a:ext cx="37165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Environment based authentication</a:t>
              </a:r>
            </a:p>
            <a:p>
              <a:pPr>
                <a:lnSpc>
                  <a:spcPct val="20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Glance-able notifications</a:t>
              </a:r>
            </a:p>
            <a:p>
              <a:pPr>
                <a:lnSpc>
                  <a:spcPct val="200000"/>
                </a:lnSpc>
              </a:pPr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Multiple User Profiles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158729" y="4414630"/>
              <a:ext cx="422413" cy="422413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50800" dir="21540000" sx="97000" sy="9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1</a:t>
              </a:r>
              <a:endParaRPr lang="en-US" dirty="0"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158729" y="4937906"/>
              <a:ext cx="422413" cy="422413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50800" dir="21540000" sx="97000" sy="9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58728" y="5471856"/>
              <a:ext cx="422413" cy="422413"/>
            </a:xfrm>
            <a:prstGeom prst="ellipse">
              <a:avLst/>
            </a:prstGeom>
            <a:solidFill>
              <a:srgbClr val="FF0000"/>
            </a:solidFill>
            <a:effectLst>
              <a:outerShdw blurRad="50800" dist="50800" dir="21540000" sx="97000" sy="9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67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832</Words>
  <Application>Microsoft Office PowerPoint</Application>
  <PresentationFormat>Widescreen</PresentationFormat>
  <Paragraphs>265</Paragraphs>
  <Slides>37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Levenim MT</vt:lpstr>
      <vt:lpstr>Roboto</vt:lpstr>
      <vt:lpstr>Office Theme</vt:lpstr>
      <vt:lpstr>PowerPoint Presentation</vt:lpstr>
      <vt:lpstr>PowerPoint Presentation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&amp;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In Action</vt:lpstr>
      <vt:lpstr>PowerPoint Presentation</vt:lpstr>
      <vt:lpstr>PowerPoint Presentation</vt:lpstr>
      <vt:lpstr>PowerPoint Presentation</vt:lpstr>
      <vt:lpstr>PowerPoint Presentation</vt:lpstr>
      <vt:lpstr>Challenges faced</vt:lpstr>
      <vt:lpstr>PowerPoint Presentation</vt:lpstr>
      <vt:lpstr>Future Work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 Vaithilingam</dc:creator>
  <cp:lastModifiedBy>Aravind Sagar</cp:lastModifiedBy>
  <cp:revision>410</cp:revision>
  <dcterms:created xsi:type="dcterms:W3CDTF">2014-11-12T17:20:31Z</dcterms:created>
  <dcterms:modified xsi:type="dcterms:W3CDTF">2014-12-01T06:09:42Z</dcterms:modified>
</cp:coreProperties>
</file>